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2"/>
  </p:notesMasterIdLst>
  <p:sldIdLst>
    <p:sldId id="256" r:id="rId5"/>
    <p:sldId id="258" r:id="rId6"/>
    <p:sldId id="259" r:id="rId7"/>
    <p:sldId id="257" r:id="rId8"/>
    <p:sldId id="1588" r:id="rId9"/>
    <p:sldId id="265" r:id="rId10"/>
    <p:sldId id="1602" r:id="rId11"/>
    <p:sldId id="1589" r:id="rId12"/>
    <p:sldId id="264" r:id="rId13"/>
    <p:sldId id="1603" r:id="rId14"/>
    <p:sldId id="1604" r:id="rId15"/>
    <p:sldId id="1605" r:id="rId16"/>
    <p:sldId id="429" r:id="rId17"/>
    <p:sldId id="271" r:id="rId18"/>
    <p:sldId id="1606" r:id="rId19"/>
    <p:sldId id="1614" r:id="rId20"/>
    <p:sldId id="1612" r:id="rId21"/>
    <p:sldId id="273" r:id="rId22"/>
    <p:sldId id="1626" r:id="rId23"/>
    <p:sldId id="1613" r:id="rId24"/>
    <p:sldId id="276" r:id="rId25"/>
    <p:sldId id="1615" r:id="rId26"/>
    <p:sldId id="1616" r:id="rId27"/>
    <p:sldId id="1617" r:id="rId28"/>
    <p:sldId id="1618" r:id="rId29"/>
    <p:sldId id="1619" r:id="rId30"/>
    <p:sldId id="1620" r:id="rId31"/>
    <p:sldId id="1255" r:id="rId32"/>
    <p:sldId id="1621" r:id="rId33"/>
    <p:sldId id="1622" r:id="rId34"/>
    <p:sldId id="1583" r:id="rId35"/>
    <p:sldId id="1623" r:id="rId36"/>
    <p:sldId id="1624" r:id="rId37"/>
    <p:sldId id="1625" r:id="rId38"/>
    <p:sldId id="1627" r:id="rId39"/>
    <p:sldId id="1628" r:id="rId40"/>
    <p:sldId id="1629" r:id="rId41"/>
    <p:sldId id="1630" r:id="rId42"/>
    <p:sldId id="1631" r:id="rId43"/>
    <p:sldId id="1632" r:id="rId44"/>
    <p:sldId id="1633" r:id="rId45"/>
    <p:sldId id="1634" r:id="rId46"/>
    <p:sldId id="297" r:id="rId47"/>
    <p:sldId id="1635" r:id="rId48"/>
    <p:sldId id="1636" r:id="rId49"/>
    <p:sldId id="1637" r:id="rId50"/>
    <p:sldId id="1587"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9102" autoAdjust="0"/>
  </p:normalViewPr>
  <p:slideViewPr>
    <p:cSldViewPr snapToGrid="0">
      <p:cViewPr varScale="1">
        <p:scale>
          <a:sx n="68" d="100"/>
          <a:sy n="68" d="100"/>
        </p:scale>
        <p:origin x="14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BDED6-D865-4C9F-AD11-9AC5BD41A5E1}" type="doc">
      <dgm:prSet loTypeId="urn:microsoft.com/office/officeart/2005/8/layout/hList1" loCatId="list" qsTypeId="urn:microsoft.com/office/officeart/2005/8/quickstyle/simple4" qsCatId="simple" csTypeId="urn:microsoft.com/office/officeart/2005/8/colors/accent4_2" csCatId="accent4" phldr="1"/>
      <dgm:spPr/>
      <dgm:t>
        <a:bodyPr/>
        <a:lstStyle/>
        <a:p>
          <a:endParaRPr lang="en-US"/>
        </a:p>
      </dgm:t>
    </dgm:pt>
    <dgm:pt modelId="{005E44A2-5E2D-4AC9-AB13-09EA0677DDC5}">
      <dgm:prSet phldrT="[Text]"/>
      <dgm:spPr/>
      <dgm:t>
        <a:bodyPr/>
        <a:lstStyle/>
        <a:p>
          <a:r>
            <a:rPr lang="en-US" b="1"/>
            <a:t>We can put things in our own boxes</a:t>
          </a:r>
        </a:p>
      </dgm:t>
    </dgm:pt>
    <dgm:pt modelId="{3575ABD5-49A7-4DC8-969F-9F6AAC898B10}" type="parTrans" cxnId="{F4CC7580-B2D2-4EE7-96EB-78E4BADD9505}">
      <dgm:prSet/>
      <dgm:spPr/>
      <dgm:t>
        <a:bodyPr/>
        <a:lstStyle/>
        <a:p>
          <a:endParaRPr lang="en-US"/>
        </a:p>
      </dgm:t>
    </dgm:pt>
    <dgm:pt modelId="{BB25EBE7-9786-46E2-B603-89010D2796AA}" type="sibTrans" cxnId="{F4CC7580-B2D2-4EE7-96EB-78E4BADD9505}">
      <dgm:prSet/>
      <dgm:spPr/>
      <dgm:t>
        <a:bodyPr/>
        <a:lstStyle/>
        <a:p>
          <a:endParaRPr lang="en-US"/>
        </a:p>
      </dgm:t>
    </dgm:pt>
    <dgm:pt modelId="{A3C52AFF-176D-4250-818D-FC49F6A1A98C}">
      <dgm:prSet phldrT="[Text]"/>
      <dgm:spPr/>
      <dgm:t>
        <a:bodyPr/>
        <a:lstStyle/>
        <a:p>
          <a:pPr>
            <a:spcAft>
              <a:spcPts val="1200"/>
            </a:spcAft>
          </a:pPr>
          <a:r>
            <a:rPr lang="en-US"/>
            <a:t>Write messages for yourself… things that motivate and/or uplift you like quotes, videos or symbols </a:t>
          </a:r>
        </a:p>
      </dgm:t>
    </dgm:pt>
    <dgm:pt modelId="{D166DAEE-E6CA-42A6-8DEB-C05FC842D320}" type="parTrans" cxnId="{285483B0-0730-4E99-B600-F518418A3EC5}">
      <dgm:prSet/>
      <dgm:spPr/>
      <dgm:t>
        <a:bodyPr/>
        <a:lstStyle/>
        <a:p>
          <a:endParaRPr lang="en-US"/>
        </a:p>
      </dgm:t>
    </dgm:pt>
    <dgm:pt modelId="{D195B493-08DC-4D2B-8463-21B5FCF0899B}" type="sibTrans" cxnId="{285483B0-0730-4E99-B600-F518418A3EC5}">
      <dgm:prSet/>
      <dgm:spPr/>
      <dgm:t>
        <a:bodyPr/>
        <a:lstStyle/>
        <a:p>
          <a:endParaRPr lang="en-US"/>
        </a:p>
      </dgm:t>
    </dgm:pt>
    <dgm:pt modelId="{71FD599D-8C4D-40A9-A074-5C653B086F91}">
      <dgm:prSet phldrT="[Text]"/>
      <dgm:spPr/>
      <dgm:t>
        <a:bodyPr/>
        <a:lstStyle/>
        <a:p>
          <a:r>
            <a:rPr lang="en-US" b="1"/>
            <a:t>We can put things in others’ boxes</a:t>
          </a:r>
        </a:p>
      </dgm:t>
    </dgm:pt>
    <dgm:pt modelId="{2D9EF258-341D-45FA-A1FE-CABC4D2F278D}" type="parTrans" cxnId="{CFC9061D-C50B-41CD-A5C9-A8476C9EEEBA}">
      <dgm:prSet/>
      <dgm:spPr/>
      <dgm:t>
        <a:bodyPr/>
        <a:lstStyle/>
        <a:p>
          <a:endParaRPr lang="en-US"/>
        </a:p>
      </dgm:t>
    </dgm:pt>
    <dgm:pt modelId="{FD01D03F-5DD5-4569-8CAA-E8E90A5A1DF0}" type="sibTrans" cxnId="{CFC9061D-C50B-41CD-A5C9-A8476C9EEEBA}">
      <dgm:prSet/>
      <dgm:spPr/>
      <dgm:t>
        <a:bodyPr/>
        <a:lstStyle/>
        <a:p>
          <a:endParaRPr lang="en-US"/>
        </a:p>
      </dgm:t>
    </dgm:pt>
    <dgm:pt modelId="{E03E00EB-03D4-4E60-B402-97B6846E5AD2}">
      <dgm:prSet phldrT="[Text]" custT="1"/>
      <dgm:spPr/>
      <dgm:t>
        <a:bodyPr/>
        <a:lstStyle/>
        <a:p>
          <a:pPr>
            <a:spcAft>
              <a:spcPts val="1200"/>
            </a:spcAft>
          </a:pPr>
          <a:r>
            <a:rPr lang="en-US" sz="2000"/>
            <a:t>Leave messages of encouragement </a:t>
          </a:r>
        </a:p>
      </dgm:t>
    </dgm:pt>
    <dgm:pt modelId="{D364E0F4-A2A9-435A-9191-543D914C157A}" type="parTrans" cxnId="{28E9C40C-B871-4D87-A2CF-559DB9F8E80D}">
      <dgm:prSet/>
      <dgm:spPr/>
      <dgm:t>
        <a:bodyPr/>
        <a:lstStyle/>
        <a:p>
          <a:endParaRPr lang="en-US"/>
        </a:p>
      </dgm:t>
    </dgm:pt>
    <dgm:pt modelId="{371AEA68-24F1-4365-ADB2-BC194F81D726}" type="sibTrans" cxnId="{28E9C40C-B871-4D87-A2CF-559DB9F8E80D}">
      <dgm:prSet/>
      <dgm:spPr/>
      <dgm:t>
        <a:bodyPr/>
        <a:lstStyle/>
        <a:p>
          <a:endParaRPr lang="en-US"/>
        </a:p>
      </dgm:t>
    </dgm:pt>
    <dgm:pt modelId="{A98AB009-BAAA-4596-8932-AA7627A80183}">
      <dgm:prSet phldrT="[Text]"/>
      <dgm:spPr/>
      <dgm:t>
        <a:bodyPr/>
        <a:lstStyle/>
        <a:p>
          <a:pPr>
            <a:spcAft>
              <a:spcPts val="1200"/>
            </a:spcAft>
          </a:pPr>
          <a:r>
            <a:rPr lang="en-US" dirty="0"/>
            <a:t>Add items or pictures that have special meaning to you</a:t>
          </a:r>
        </a:p>
      </dgm:t>
    </dgm:pt>
    <dgm:pt modelId="{5BE1DBB9-6E12-4DE1-9899-CE7B41DE2AF9}" type="parTrans" cxnId="{F262C5D5-ADD5-4F28-90F1-E9DFC859CD46}">
      <dgm:prSet/>
      <dgm:spPr/>
      <dgm:t>
        <a:bodyPr/>
        <a:lstStyle/>
        <a:p>
          <a:endParaRPr lang="en-CA"/>
        </a:p>
      </dgm:t>
    </dgm:pt>
    <dgm:pt modelId="{A81B56A2-0BD5-4D81-A4E8-CF8C27AC01CE}" type="sibTrans" cxnId="{F262C5D5-ADD5-4F28-90F1-E9DFC859CD46}">
      <dgm:prSet/>
      <dgm:spPr/>
      <dgm:t>
        <a:bodyPr/>
        <a:lstStyle/>
        <a:p>
          <a:endParaRPr lang="en-CA"/>
        </a:p>
      </dgm:t>
    </dgm:pt>
    <dgm:pt modelId="{A36A0F71-BD97-4E9E-8CEC-DA658D3A60B5}">
      <dgm:prSet phldrT="[Text]"/>
      <dgm:spPr/>
      <dgm:t>
        <a:bodyPr/>
        <a:lstStyle/>
        <a:p>
          <a:pPr>
            <a:spcAft>
              <a:spcPts val="1200"/>
            </a:spcAft>
          </a:pPr>
          <a:r>
            <a:rPr lang="en-US"/>
            <a:t>Celebrate yourself by leaving messages or images that represent your strengths and gifts </a:t>
          </a:r>
        </a:p>
      </dgm:t>
    </dgm:pt>
    <dgm:pt modelId="{7255673E-EF83-42D2-BF4A-B2ED36E2B733}" type="parTrans" cxnId="{982B7E0B-05E8-450C-8067-0A119950BFA5}">
      <dgm:prSet/>
      <dgm:spPr/>
      <dgm:t>
        <a:bodyPr/>
        <a:lstStyle/>
        <a:p>
          <a:endParaRPr lang="en-CA"/>
        </a:p>
      </dgm:t>
    </dgm:pt>
    <dgm:pt modelId="{088B6E09-38B8-481E-A3AA-FFED1BBAF716}" type="sibTrans" cxnId="{982B7E0B-05E8-450C-8067-0A119950BFA5}">
      <dgm:prSet/>
      <dgm:spPr/>
      <dgm:t>
        <a:bodyPr/>
        <a:lstStyle/>
        <a:p>
          <a:endParaRPr lang="en-CA"/>
        </a:p>
      </dgm:t>
    </dgm:pt>
    <dgm:pt modelId="{8F5BA801-5226-45EE-A8CD-424CCB7BFDDB}">
      <dgm:prSet phldrT="[Text]"/>
      <dgm:spPr/>
      <dgm:t>
        <a:bodyPr/>
        <a:lstStyle/>
        <a:p>
          <a:pPr>
            <a:spcAft>
              <a:spcPts val="1200"/>
            </a:spcAft>
          </a:pPr>
          <a:r>
            <a:rPr lang="en-US"/>
            <a:t>Make note of moments you are most proud of</a:t>
          </a:r>
        </a:p>
      </dgm:t>
    </dgm:pt>
    <dgm:pt modelId="{CC7038F1-802C-45D6-93A2-D3EE79F56A48}" type="parTrans" cxnId="{71EA7272-680F-4114-8791-13304E226B9C}">
      <dgm:prSet/>
      <dgm:spPr/>
      <dgm:t>
        <a:bodyPr/>
        <a:lstStyle/>
        <a:p>
          <a:endParaRPr lang="en-CA"/>
        </a:p>
      </dgm:t>
    </dgm:pt>
    <dgm:pt modelId="{6541DA54-06AD-4B3E-839C-D6D07A27DC86}" type="sibTrans" cxnId="{71EA7272-680F-4114-8791-13304E226B9C}">
      <dgm:prSet/>
      <dgm:spPr/>
      <dgm:t>
        <a:bodyPr/>
        <a:lstStyle/>
        <a:p>
          <a:endParaRPr lang="en-CA"/>
        </a:p>
      </dgm:t>
    </dgm:pt>
    <dgm:pt modelId="{CC5A17D8-1258-43D2-9175-9AF17F46202E}">
      <dgm:prSet phldrT="[Text]" custT="1"/>
      <dgm:spPr/>
      <dgm:t>
        <a:bodyPr/>
        <a:lstStyle/>
        <a:p>
          <a:pPr>
            <a:spcAft>
              <a:spcPts val="1200"/>
            </a:spcAft>
          </a:pPr>
          <a:r>
            <a:rPr lang="en-US" sz="2000"/>
            <a:t>Share relatable, uplifting and/or funny quotes, and pictures</a:t>
          </a:r>
        </a:p>
      </dgm:t>
    </dgm:pt>
    <dgm:pt modelId="{AF29EC56-DFEC-4529-A8C6-6B58B5449B59}" type="parTrans" cxnId="{1E5B6986-307A-4EAD-8E4A-FBEE0E8F33E4}">
      <dgm:prSet/>
      <dgm:spPr/>
      <dgm:t>
        <a:bodyPr/>
        <a:lstStyle/>
        <a:p>
          <a:endParaRPr lang="en-CA"/>
        </a:p>
      </dgm:t>
    </dgm:pt>
    <dgm:pt modelId="{C0BBE94A-266D-442C-84CF-F80A9D6D2E69}" type="sibTrans" cxnId="{1E5B6986-307A-4EAD-8E4A-FBEE0E8F33E4}">
      <dgm:prSet/>
      <dgm:spPr/>
      <dgm:t>
        <a:bodyPr/>
        <a:lstStyle/>
        <a:p>
          <a:endParaRPr lang="en-CA"/>
        </a:p>
      </dgm:t>
    </dgm:pt>
    <dgm:pt modelId="{A3E82AC7-B6A9-4B42-8A2E-0F9E0DDB1ACF}">
      <dgm:prSet phldrT="[Text]" custT="1"/>
      <dgm:spPr/>
      <dgm:t>
        <a:bodyPr/>
        <a:lstStyle/>
        <a:p>
          <a:pPr>
            <a:spcAft>
              <a:spcPts val="1200"/>
            </a:spcAft>
          </a:pPr>
          <a:r>
            <a:rPr lang="en-US" sz="2000"/>
            <a:t>Leave messages describing the strengths and gifts you see in them</a:t>
          </a:r>
        </a:p>
      </dgm:t>
    </dgm:pt>
    <dgm:pt modelId="{752D343B-742A-4CF2-844F-B468249FC192}" type="parTrans" cxnId="{98E4114E-65B0-4F55-97FC-5D3E9F74A2F4}">
      <dgm:prSet/>
      <dgm:spPr/>
      <dgm:t>
        <a:bodyPr/>
        <a:lstStyle/>
        <a:p>
          <a:endParaRPr lang="en-CA"/>
        </a:p>
      </dgm:t>
    </dgm:pt>
    <dgm:pt modelId="{01214539-A0FF-4CEA-92F2-0FF31C837494}" type="sibTrans" cxnId="{98E4114E-65B0-4F55-97FC-5D3E9F74A2F4}">
      <dgm:prSet/>
      <dgm:spPr/>
      <dgm:t>
        <a:bodyPr/>
        <a:lstStyle/>
        <a:p>
          <a:endParaRPr lang="en-CA"/>
        </a:p>
      </dgm:t>
    </dgm:pt>
    <dgm:pt modelId="{5EC96896-D85C-451E-9C2B-68D17F989E6B}">
      <dgm:prSet phldrT="[Text]" custT="1"/>
      <dgm:spPr/>
      <dgm:t>
        <a:bodyPr/>
        <a:lstStyle/>
        <a:p>
          <a:pPr>
            <a:spcAft>
              <a:spcPts val="1200"/>
            </a:spcAft>
          </a:pPr>
          <a:r>
            <a:rPr lang="en-US" sz="2000"/>
            <a:t>Describe things they said or did recently that impacted you and/or the group and why you are thankful for them</a:t>
          </a:r>
        </a:p>
      </dgm:t>
    </dgm:pt>
    <dgm:pt modelId="{712017D1-9516-44EE-939F-10F0213E9DB7}" type="parTrans" cxnId="{CECDD8F8-3A4C-4017-B35D-4469CDA7ACB8}">
      <dgm:prSet/>
      <dgm:spPr/>
      <dgm:t>
        <a:bodyPr/>
        <a:lstStyle/>
        <a:p>
          <a:endParaRPr lang="en-CA"/>
        </a:p>
      </dgm:t>
    </dgm:pt>
    <dgm:pt modelId="{15621B2F-BE8F-4256-B7E8-9AD5613A6305}" type="sibTrans" cxnId="{CECDD8F8-3A4C-4017-B35D-4469CDA7ACB8}">
      <dgm:prSet/>
      <dgm:spPr/>
      <dgm:t>
        <a:bodyPr/>
        <a:lstStyle/>
        <a:p>
          <a:endParaRPr lang="en-CA"/>
        </a:p>
      </dgm:t>
    </dgm:pt>
    <dgm:pt modelId="{3AE433CD-BADF-4DDF-815D-D573C153603B}" type="pres">
      <dgm:prSet presAssocID="{DFDBDED6-D865-4C9F-AD11-9AC5BD41A5E1}" presName="Name0" presStyleCnt="0">
        <dgm:presLayoutVars>
          <dgm:dir/>
          <dgm:animLvl val="lvl"/>
          <dgm:resizeHandles val="exact"/>
        </dgm:presLayoutVars>
      </dgm:prSet>
      <dgm:spPr/>
    </dgm:pt>
    <dgm:pt modelId="{AD506095-7FEF-4688-BEFF-CDEAC187CF56}" type="pres">
      <dgm:prSet presAssocID="{005E44A2-5E2D-4AC9-AB13-09EA0677DDC5}" presName="composite" presStyleCnt="0"/>
      <dgm:spPr/>
    </dgm:pt>
    <dgm:pt modelId="{D57DB7AB-DF58-4F1C-AC0B-9BCCA46249C3}" type="pres">
      <dgm:prSet presAssocID="{005E44A2-5E2D-4AC9-AB13-09EA0677DDC5}" presName="parTx" presStyleLbl="alignNode1" presStyleIdx="0" presStyleCnt="2" custScaleX="118051" custLinFactNeighborX="4848" custLinFactNeighborY="-5143">
        <dgm:presLayoutVars>
          <dgm:chMax val="0"/>
          <dgm:chPref val="0"/>
          <dgm:bulletEnabled val="1"/>
        </dgm:presLayoutVars>
      </dgm:prSet>
      <dgm:spPr/>
    </dgm:pt>
    <dgm:pt modelId="{7B95AEE0-70E5-471F-ABCF-F2DE71CFD85E}" type="pres">
      <dgm:prSet presAssocID="{005E44A2-5E2D-4AC9-AB13-09EA0677DDC5}" presName="desTx" presStyleLbl="alignAccFollowNode1" presStyleIdx="0" presStyleCnt="2" custScaleX="118185" custLinFactNeighborX="4544">
        <dgm:presLayoutVars>
          <dgm:bulletEnabled val="1"/>
        </dgm:presLayoutVars>
      </dgm:prSet>
      <dgm:spPr/>
    </dgm:pt>
    <dgm:pt modelId="{716F3FBD-937B-44E6-AA07-FE037496BDC1}" type="pres">
      <dgm:prSet presAssocID="{BB25EBE7-9786-46E2-B603-89010D2796AA}" presName="space" presStyleCnt="0"/>
      <dgm:spPr/>
    </dgm:pt>
    <dgm:pt modelId="{CAA920BC-1F48-4B2C-9679-B36AA125ED19}" type="pres">
      <dgm:prSet presAssocID="{71FD599D-8C4D-40A9-A074-5C653B086F91}" presName="composite" presStyleCnt="0"/>
      <dgm:spPr/>
    </dgm:pt>
    <dgm:pt modelId="{901C4DB0-B27B-4797-B461-FB7F727F7144}" type="pres">
      <dgm:prSet presAssocID="{71FD599D-8C4D-40A9-A074-5C653B086F91}" presName="parTx" presStyleLbl="alignNode1" presStyleIdx="1" presStyleCnt="2" custScaleX="122792" custLinFactNeighborX="-5192" custLinFactNeighborY="-5143">
        <dgm:presLayoutVars>
          <dgm:chMax val="0"/>
          <dgm:chPref val="0"/>
          <dgm:bulletEnabled val="1"/>
        </dgm:presLayoutVars>
      </dgm:prSet>
      <dgm:spPr/>
    </dgm:pt>
    <dgm:pt modelId="{AE5CE9CD-F119-4C9A-8014-E9AB51FD1F10}" type="pres">
      <dgm:prSet presAssocID="{71FD599D-8C4D-40A9-A074-5C653B086F91}" presName="desTx" presStyleLbl="alignAccFollowNode1" presStyleIdx="1" presStyleCnt="2" custScaleX="122120" custLinFactNeighborX="-4703">
        <dgm:presLayoutVars>
          <dgm:bulletEnabled val="1"/>
        </dgm:presLayoutVars>
      </dgm:prSet>
      <dgm:spPr/>
    </dgm:pt>
  </dgm:ptLst>
  <dgm:cxnLst>
    <dgm:cxn modelId="{982B7E0B-05E8-450C-8067-0A119950BFA5}" srcId="{005E44A2-5E2D-4AC9-AB13-09EA0677DDC5}" destId="{A36A0F71-BD97-4E9E-8CEC-DA658D3A60B5}" srcOrd="2" destOrd="0" parTransId="{7255673E-EF83-42D2-BF4A-B2ED36E2B733}" sibTransId="{088B6E09-38B8-481E-A3AA-FFED1BBAF716}"/>
    <dgm:cxn modelId="{28E9C40C-B871-4D87-A2CF-559DB9F8E80D}" srcId="{71FD599D-8C4D-40A9-A074-5C653B086F91}" destId="{E03E00EB-03D4-4E60-B402-97B6846E5AD2}" srcOrd="0" destOrd="0" parTransId="{D364E0F4-A2A9-435A-9191-543D914C157A}" sibTransId="{371AEA68-24F1-4365-ADB2-BC194F81D726}"/>
    <dgm:cxn modelId="{CFC9061D-C50B-41CD-A5C9-A8476C9EEEBA}" srcId="{DFDBDED6-D865-4C9F-AD11-9AC5BD41A5E1}" destId="{71FD599D-8C4D-40A9-A074-5C653B086F91}" srcOrd="1" destOrd="0" parTransId="{2D9EF258-341D-45FA-A1FE-CABC4D2F278D}" sibTransId="{FD01D03F-5DD5-4569-8CAA-E8E90A5A1DF0}"/>
    <dgm:cxn modelId="{62A3C11E-ACF7-495A-9AB1-F5426B9322A6}" type="presOf" srcId="{A98AB009-BAAA-4596-8932-AA7627A80183}" destId="{7B95AEE0-70E5-471F-ABCF-F2DE71CFD85E}" srcOrd="0" destOrd="1" presId="urn:microsoft.com/office/officeart/2005/8/layout/hList1"/>
    <dgm:cxn modelId="{5C4CD13A-8467-4230-942E-1AE6B64457C7}" type="presOf" srcId="{71FD599D-8C4D-40A9-A074-5C653B086F91}" destId="{901C4DB0-B27B-4797-B461-FB7F727F7144}" srcOrd="0" destOrd="0" presId="urn:microsoft.com/office/officeart/2005/8/layout/hList1"/>
    <dgm:cxn modelId="{02BEE43E-B6CF-4A44-8957-932E431D06DA}" type="presOf" srcId="{CC5A17D8-1258-43D2-9175-9AF17F46202E}" destId="{AE5CE9CD-F119-4C9A-8014-E9AB51FD1F10}" srcOrd="0" destOrd="2" presId="urn:microsoft.com/office/officeart/2005/8/layout/hList1"/>
    <dgm:cxn modelId="{A956F36D-BC14-4BD6-96ED-92CC64BEEE38}" type="presOf" srcId="{A3C52AFF-176D-4250-818D-FC49F6A1A98C}" destId="{7B95AEE0-70E5-471F-ABCF-F2DE71CFD85E}" srcOrd="0" destOrd="0" presId="urn:microsoft.com/office/officeart/2005/8/layout/hList1"/>
    <dgm:cxn modelId="{98E4114E-65B0-4F55-97FC-5D3E9F74A2F4}" srcId="{71FD599D-8C4D-40A9-A074-5C653B086F91}" destId="{A3E82AC7-B6A9-4B42-8A2E-0F9E0DDB1ACF}" srcOrd="1" destOrd="0" parTransId="{752D343B-742A-4CF2-844F-B468249FC192}" sibTransId="{01214539-A0FF-4CEA-92F2-0FF31C837494}"/>
    <dgm:cxn modelId="{71EA7272-680F-4114-8791-13304E226B9C}" srcId="{005E44A2-5E2D-4AC9-AB13-09EA0677DDC5}" destId="{8F5BA801-5226-45EE-A8CD-424CCB7BFDDB}" srcOrd="3" destOrd="0" parTransId="{CC7038F1-802C-45D6-93A2-D3EE79F56A48}" sibTransId="{6541DA54-06AD-4B3E-839C-D6D07A27DC86}"/>
    <dgm:cxn modelId="{F4CC7580-B2D2-4EE7-96EB-78E4BADD9505}" srcId="{DFDBDED6-D865-4C9F-AD11-9AC5BD41A5E1}" destId="{005E44A2-5E2D-4AC9-AB13-09EA0677DDC5}" srcOrd="0" destOrd="0" parTransId="{3575ABD5-49A7-4DC8-969F-9F6AAC898B10}" sibTransId="{BB25EBE7-9786-46E2-B603-89010D2796AA}"/>
    <dgm:cxn modelId="{1E5B6986-307A-4EAD-8E4A-FBEE0E8F33E4}" srcId="{71FD599D-8C4D-40A9-A074-5C653B086F91}" destId="{CC5A17D8-1258-43D2-9175-9AF17F46202E}" srcOrd="2" destOrd="0" parTransId="{AF29EC56-DFEC-4529-A8C6-6B58B5449B59}" sibTransId="{C0BBE94A-266D-442C-84CF-F80A9D6D2E69}"/>
    <dgm:cxn modelId="{D240B5A7-5974-4248-9957-F7B804A5FB14}" type="presOf" srcId="{A36A0F71-BD97-4E9E-8CEC-DA658D3A60B5}" destId="{7B95AEE0-70E5-471F-ABCF-F2DE71CFD85E}" srcOrd="0" destOrd="2" presId="urn:microsoft.com/office/officeart/2005/8/layout/hList1"/>
    <dgm:cxn modelId="{5BF61BAE-A06C-4014-827E-0B42F5C3E7A9}" type="presOf" srcId="{DFDBDED6-D865-4C9F-AD11-9AC5BD41A5E1}" destId="{3AE433CD-BADF-4DDF-815D-D573C153603B}" srcOrd="0" destOrd="0" presId="urn:microsoft.com/office/officeart/2005/8/layout/hList1"/>
    <dgm:cxn modelId="{285483B0-0730-4E99-B600-F518418A3EC5}" srcId="{005E44A2-5E2D-4AC9-AB13-09EA0677DDC5}" destId="{A3C52AFF-176D-4250-818D-FC49F6A1A98C}" srcOrd="0" destOrd="0" parTransId="{D166DAEE-E6CA-42A6-8DEB-C05FC842D320}" sibTransId="{D195B493-08DC-4D2B-8463-21B5FCF0899B}"/>
    <dgm:cxn modelId="{3F8B27CD-C97C-4920-A971-38AE50F3E276}" type="presOf" srcId="{5EC96896-D85C-451E-9C2B-68D17F989E6B}" destId="{AE5CE9CD-F119-4C9A-8014-E9AB51FD1F10}" srcOrd="0" destOrd="3" presId="urn:microsoft.com/office/officeart/2005/8/layout/hList1"/>
    <dgm:cxn modelId="{EDD1B7D1-6D76-4089-81D6-0FE19A8FBB6E}" type="presOf" srcId="{A3E82AC7-B6A9-4B42-8A2E-0F9E0DDB1ACF}" destId="{AE5CE9CD-F119-4C9A-8014-E9AB51FD1F10}" srcOrd="0" destOrd="1" presId="urn:microsoft.com/office/officeart/2005/8/layout/hList1"/>
    <dgm:cxn modelId="{F262C5D5-ADD5-4F28-90F1-E9DFC859CD46}" srcId="{005E44A2-5E2D-4AC9-AB13-09EA0677DDC5}" destId="{A98AB009-BAAA-4596-8932-AA7627A80183}" srcOrd="1" destOrd="0" parTransId="{5BE1DBB9-6E12-4DE1-9899-CE7B41DE2AF9}" sibTransId="{A81B56A2-0BD5-4D81-A4E8-CF8C27AC01CE}"/>
    <dgm:cxn modelId="{D83A57D8-457F-4FEC-87DB-787DBDE38351}" type="presOf" srcId="{E03E00EB-03D4-4E60-B402-97B6846E5AD2}" destId="{AE5CE9CD-F119-4C9A-8014-E9AB51FD1F10}" srcOrd="0" destOrd="0" presId="urn:microsoft.com/office/officeart/2005/8/layout/hList1"/>
    <dgm:cxn modelId="{ECC9A8DC-7EAB-4A91-B083-57C45CF250E4}" type="presOf" srcId="{005E44A2-5E2D-4AC9-AB13-09EA0677DDC5}" destId="{D57DB7AB-DF58-4F1C-AC0B-9BCCA46249C3}" srcOrd="0" destOrd="0" presId="urn:microsoft.com/office/officeart/2005/8/layout/hList1"/>
    <dgm:cxn modelId="{25483FEA-C445-4DB1-A505-4BDA36777C16}" type="presOf" srcId="{8F5BA801-5226-45EE-A8CD-424CCB7BFDDB}" destId="{7B95AEE0-70E5-471F-ABCF-F2DE71CFD85E}" srcOrd="0" destOrd="3" presId="urn:microsoft.com/office/officeart/2005/8/layout/hList1"/>
    <dgm:cxn modelId="{CECDD8F8-3A4C-4017-B35D-4469CDA7ACB8}" srcId="{71FD599D-8C4D-40A9-A074-5C653B086F91}" destId="{5EC96896-D85C-451E-9C2B-68D17F989E6B}" srcOrd="3" destOrd="0" parTransId="{712017D1-9516-44EE-939F-10F0213E9DB7}" sibTransId="{15621B2F-BE8F-4256-B7E8-9AD5613A6305}"/>
    <dgm:cxn modelId="{63FBC026-E11E-4DBE-A294-B4D77E8CCA44}" type="presParOf" srcId="{3AE433CD-BADF-4DDF-815D-D573C153603B}" destId="{AD506095-7FEF-4688-BEFF-CDEAC187CF56}" srcOrd="0" destOrd="0" presId="urn:microsoft.com/office/officeart/2005/8/layout/hList1"/>
    <dgm:cxn modelId="{C876420F-31D1-452E-83E8-EF97A0585225}" type="presParOf" srcId="{AD506095-7FEF-4688-BEFF-CDEAC187CF56}" destId="{D57DB7AB-DF58-4F1C-AC0B-9BCCA46249C3}" srcOrd="0" destOrd="0" presId="urn:microsoft.com/office/officeart/2005/8/layout/hList1"/>
    <dgm:cxn modelId="{0B779E8A-3138-4BE0-A4E9-D926A69765A1}" type="presParOf" srcId="{AD506095-7FEF-4688-BEFF-CDEAC187CF56}" destId="{7B95AEE0-70E5-471F-ABCF-F2DE71CFD85E}" srcOrd="1" destOrd="0" presId="urn:microsoft.com/office/officeart/2005/8/layout/hList1"/>
    <dgm:cxn modelId="{0430226C-24DA-48D6-8AC5-05D6AE9295C5}" type="presParOf" srcId="{3AE433CD-BADF-4DDF-815D-D573C153603B}" destId="{716F3FBD-937B-44E6-AA07-FE037496BDC1}" srcOrd="1" destOrd="0" presId="urn:microsoft.com/office/officeart/2005/8/layout/hList1"/>
    <dgm:cxn modelId="{E224044C-C01C-4894-A2F0-3EAA651EFA2A}" type="presParOf" srcId="{3AE433CD-BADF-4DDF-815D-D573C153603B}" destId="{CAA920BC-1F48-4B2C-9679-B36AA125ED19}" srcOrd="2" destOrd="0" presId="urn:microsoft.com/office/officeart/2005/8/layout/hList1"/>
    <dgm:cxn modelId="{A349E5DE-D386-4191-A6CB-E967602A7616}" type="presParOf" srcId="{CAA920BC-1F48-4B2C-9679-B36AA125ED19}" destId="{901C4DB0-B27B-4797-B461-FB7F727F7144}" srcOrd="0" destOrd="0" presId="urn:microsoft.com/office/officeart/2005/8/layout/hList1"/>
    <dgm:cxn modelId="{0C5C43A4-1DE4-4F98-B687-B160DF291E5C}" type="presParOf" srcId="{CAA920BC-1F48-4B2C-9679-B36AA125ED19}" destId="{AE5CE9CD-F119-4C9A-8014-E9AB51FD1F1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DB7AB-DF58-4F1C-AC0B-9BCCA46249C3}">
      <dsp:nvSpPr>
        <dsp:cNvPr id="0" name=""/>
        <dsp:cNvSpPr/>
      </dsp:nvSpPr>
      <dsp:spPr>
        <a:xfrm>
          <a:off x="230866" y="7341"/>
          <a:ext cx="5507751"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our own boxes</a:t>
          </a:r>
        </a:p>
      </dsp:txBody>
      <dsp:txXfrm>
        <a:off x="230866" y="7341"/>
        <a:ext cx="5507751" cy="712078"/>
      </dsp:txXfrm>
    </dsp:sp>
    <dsp:sp modelId="{7B95AEE0-70E5-471F-ABCF-F2DE71CFD85E}">
      <dsp:nvSpPr>
        <dsp:cNvPr id="0" name=""/>
        <dsp:cNvSpPr/>
      </dsp:nvSpPr>
      <dsp:spPr>
        <a:xfrm>
          <a:off x="213556" y="756042"/>
          <a:ext cx="551400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ts val="1200"/>
            </a:spcAft>
            <a:buChar char="•"/>
          </a:pPr>
          <a:r>
            <a:rPr lang="en-US" sz="1900" kern="1200"/>
            <a:t>Write messages for yourself… things that motivate and/or uplift you like quotes, videos or symbols </a:t>
          </a:r>
        </a:p>
        <a:p>
          <a:pPr marL="171450" lvl="1" indent="-171450" algn="l" defTabSz="844550">
            <a:lnSpc>
              <a:spcPct val="90000"/>
            </a:lnSpc>
            <a:spcBef>
              <a:spcPct val="0"/>
            </a:spcBef>
            <a:spcAft>
              <a:spcPts val="1200"/>
            </a:spcAft>
            <a:buChar char="•"/>
          </a:pPr>
          <a:r>
            <a:rPr lang="en-US" sz="1900" kern="1200" dirty="0"/>
            <a:t>Add items or pictures that have special meaning to you</a:t>
          </a:r>
        </a:p>
        <a:p>
          <a:pPr marL="171450" lvl="1" indent="-171450" algn="l" defTabSz="844550">
            <a:lnSpc>
              <a:spcPct val="90000"/>
            </a:lnSpc>
            <a:spcBef>
              <a:spcPct val="0"/>
            </a:spcBef>
            <a:spcAft>
              <a:spcPts val="1200"/>
            </a:spcAft>
            <a:buChar char="•"/>
          </a:pPr>
          <a:r>
            <a:rPr lang="en-US" sz="1900" kern="1200"/>
            <a:t>Celebrate yourself by leaving messages or images that represent your strengths and gifts </a:t>
          </a:r>
        </a:p>
        <a:p>
          <a:pPr marL="171450" lvl="1" indent="-171450" algn="l" defTabSz="844550">
            <a:lnSpc>
              <a:spcPct val="90000"/>
            </a:lnSpc>
            <a:spcBef>
              <a:spcPct val="0"/>
            </a:spcBef>
            <a:spcAft>
              <a:spcPts val="1200"/>
            </a:spcAft>
            <a:buChar char="•"/>
          </a:pPr>
          <a:r>
            <a:rPr lang="en-US" sz="1900" kern="1200"/>
            <a:t>Make note of moments you are most proud of</a:t>
          </a:r>
        </a:p>
      </dsp:txBody>
      <dsp:txXfrm>
        <a:off x="213556" y="756042"/>
        <a:ext cx="5514003" cy="4073918"/>
      </dsp:txXfrm>
    </dsp:sp>
    <dsp:sp modelId="{901C4DB0-B27B-4797-B461-FB7F727F7144}">
      <dsp:nvSpPr>
        <dsp:cNvPr id="0" name=""/>
        <dsp:cNvSpPr/>
      </dsp:nvSpPr>
      <dsp:spPr>
        <a:xfrm>
          <a:off x="5926500" y="7341"/>
          <a:ext cx="5728946"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others’ boxes</a:t>
          </a:r>
        </a:p>
      </dsp:txBody>
      <dsp:txXfrm>
        <a:off x="5926500" y="7341"/>
        <a:ext cx="5728946" cy="712078"/>
      </dsp:txXfrm>
    </dsp:sp>
    <dsp:sp modelId="{AE5CE9CD-F119-4C9A-8014-E9AB51FD1F10}">
      <dsp:nvSpPr>
        <dsp:cNvPr id="0" name=""/>
        <dsp:cNvSpPr/>
      </dsp:nvSpPr>
      <dsp:spPr>
        <a:xfrm>
          <a:off x="5964991" y="756042"/>
          <a:ext cx="569759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200"/>
            </a:spcAft>
            <a:buChar char="•"/>
          </a:pPr>
          <a:r>
            <a:rPr lang="en-US" sz="2000" kern="1200"/>
            <a:t>Leave messages of encouragement </a:t>
          </a:r>
        </a:p>
        <a:p>
          <a:pPr marL="228600" lvl="1" indent="-228600" algn="l" defTabSz="889000">
            <a:lnSpc>
              <a:spcPct val="90000"/>
            </a:lnSpc>
            <a:spcBef>
              <a:spcPct val="0"/>
            </a:spcBef>
            <a:spcAft>
              <a:spcPts val="1200"/>
            </a:spcAft>
            <a:buChar char="•"/>
          </a:pPr>
          <a:r>
            <a:rPr lang="en-US" sz="2000" kern="1200"/>
            <a:t>Leave messages describing the strengths and gifts you see in them</a:t>
          </a:r>
        </a:p>
        <a:p>
          <a:pPr marL="228600" lvl="1" indent="-228600" algn="l" defTabSz="889000">
            <a:lnSpc>
              <a:spcPct val="90000"/>
            </a:lnSpc>
            <a:spcBef>
              <a:spcPct val="0"/>
            </a:spcBef>
            <a:spcAft>
              <a:spcPts val="1200"/>
            </a:spcAft>
            <a:buChar char="•"/>
          </a:pPr>
          <a:r>
            <a:rPr lang="en-US" sz="2000" kern="1200"/>
            <a:t>Share relatable, uplifting and/or funny quotes, and pictures</a:t>
          </a:r>
        </a:p>
        <a:p>
          <a:pPr marL="228600" lvl="1" indent="-228600" algn="l" defTabSz="889000">
            <a:lnSpc>
              <a:spcPct val="90000"/>
            </a:lnSpc>
            <a:spcBef>
              <a:spcPct val="0"/>
            </a:spcBef>
            <a:spcAft>
              <a:spcPts val="1200"/>
            </a:spcAft>
            <a:buChar char="•"/>
          </a:pPr>
          <a:r>
            <a:rPr lang="en-US" sz="2000" kern="1200"/>
            <a:t>Describe things they said or did recently that impacted you and/or the group and why you are thankful for them</a:t>
          </a:r>
        </a:p>
      </dsp:txBody>
      <dsp:txXfrm>
        <a:off x="5964991" y="756042"/>
        <a:ext cx="5697593" cy="407391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930319-180C-4927-A2C5-A52CE7B8CD5F}" type="datetimeFigureOut">
              <a:rPr lang="en-CA" smtClean="0"/>
              <a:t>2023-08-08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4CA6A-4AA6-4995-B434-F3073D0DB7AE}" type="slidenum">
              <a:rPr lang="en-CA" smtClean="0"/>
              <a:t>‹#›</a:t>
            </a:fld>
            <a:endParaRPr lang="en-CA"/>
          </a:p>
        </p:txBody>
      </p:sp>
    </p:spTree>
    <p:extLst>
      <p:ext uri="{BB962C8B-B14F-4D97-AF65-F5344CB8AC3E}">
        <p14:creationId xmlns:p14="http://schemas.microsoft.com/office/powerpoint/2010/main" val="345930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and all the slides in this deck are completely optional to use or adapt/add to for your delivery! </a:t>
            </a:r>
          </a:p>
        </p:txBody>
      </p:sp>
      <p:sp>
        <p:nvSpPr>
          <p:cNvPr id="4" name="Slide Number Placeholder 3"/>
          <p:cNvSpPr>
            <a:spLocks noGrp="1"/>
          </p:cNvSpPr>
          <p:nvPr>
            <p:ph type="sldNum" sz="quarter" idx="5"/>
          </p:nvPr>
        </p:nvSpPr>
        <p:spPr/>
        <p:txBody>
          <a:bodyPr/>
          <a:lstStyle/>
          <a:p>
            <a:fld id="{9854CA6A-4AA6-4995-B434-F3073D0DB7AE}" type="slidenum">
              <a:rPr lang="en-CA" smtClean="0"/>
              <a:t>1</a:t>
            </a:fld>
            <a:endParaRPr lang="en-CA"/>
          </a:p>
        </p:txBody>
      </p:sp>
    </p:spTree>
    <p:extLst>
      <p:ext uri="{BB962C8B-B14F-4D97-AF65-F5344CB8AC3E}">
        <p14:creationId xmlns:p14="http://schemas.microsoft.com/office/powerpoint/2010/main" val="1470069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Page 14 in the Momentum Facilitator Guide. You could adapt this to suit your plan for the morning routine (i.e. using the chat to share or a Jamboard or just chatting) and share it just the first time, or every morning during the routine! Up to you and your group.</a:t>
            </a:r>
          </a:p>
        </p:txBody>
      </p:sp>
      <p:sp>
        <p:nvSpPr>
          <p:cNvPr id="4" name="Slide Number Placeholder 3"/>
          <p:cNvSpPr>
            <a:spLocks noGrp="1"/>
          </p:cNvSpPr>
          <p:nvPr>
            <p:ph type="sldNum" sz="quarter" idx="5"/>
          </p:nvPr>
        </p:nvSpPr>
        <p:spPr/>
        <p:txBody>
          <a:bodyPr/>
          <a:lstStyle/>
          <a:p>
            <a:fld id="{D36F7C20-A812-4F85-AE79-856C236CCA32}" type="slidenum">
              <a:rPr lang="en-CA" smtClean="0"/>
              <a:t>2</a:t>
            </a:fld>
            <a:endParaRPr lang="en-CA"/>
          </a:p>
        </p:txBody>
      </p:sp>
    </p:spTree>
    <p:extLst>
      <p:ext uri="{BB962C8B-B14F-4D97-AF65-F5344CB8AC3E}">
        <p14:creationId xmlns:p14="http://schemas.microsoft.com/office/powerpoint/2010/main" val="175919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Page 26 in the In Motion Facilitator Guide – Take time to do a land acknowledgement based on your area before starting class. You could also change the background picture to be from your area as well! </a:t>
            </a:r>
          </a:p>
        </p:txBody>
      </p:sp>
      <p:sp>
        <p:nvSpPr>
          <p:cNvPr id="4" name="Slide Number Placeholder 3"/>
          <p:cNvSpPr>
            <a:spLocks noGrp="1"/>
          </p:cNvSpPr>
          <p:nvPr>
            <p:ph type="sldNum" sz="quarter" idx="5"/>
          </p:nvPr>
        </p:nvSpPr>
        <p:spPr/>
        <p:txBody>
          <a:bodyPr/>
          <a:lstStyle/>
          <a:p>
            <a:fld id="{D36F7C20-A812-4F85-AE79-856C236CCA32}" type="slidenum">
              <a:rPr lang="en-CA" smtClean="0"/>
              <a:t>3</a:t>
            </a:fld>
            <a:endParaRPr lang="en-CA"/>
          </a:p>
        </p:txBody>
      </p:sp>
    </p:spTree>
    <p:extLst>
      <p:ext uri="{BB962C8B-B14F-4D97-AF65-F5344CB8AC3E}">
        <p14:creationId xmlns:p14="http://schemas.microsoft.com/office/powerpoint/2010/main" val="158063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16 of the Momentum Facilitator Guide –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4</a:t>
            </a:fld>
            <a:endParaRPr lang="en-CA"/>
          </a:p>
        </p:txBody>
      </p:sp>
    </p:spTree>
    <p:extLst>
      <p:ext uri="{BB962C8B-B14F-4D97-AF65-F5344CB8AC3E}">
        <p14:creationId xmlns:p14="http://schemas.microsoft.com/office/powerpoint/2010/main" val="2554039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Momentum themes listed in the About Module 2 section on page 20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5</a:t>
            </a:fld>
            <a:endParaRPr lang="en-CA"/>
          </a:p>
        </p:txBody>
      </p:sp>
    </p:spTree>
    <p:extLst>
      <p:ext uri="{BB962C8B-B14F-4D97-AF65-F5344CB8AC3E}">
        <p14:creationId xmlns:p14="http://schemas.microsoft.com/office/powerpoint/2010/main" val="3852668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Page 32 in the Momentum Facilitator Guide </a:t>
            </a:r>
          </a:p>
          <a:p>
            <a:endParaRPr lang="en-CA" dirty="0"/>
          </a:p>
          <a:p>
            <a:r>
              <a:rPr lang="en-CA" dirty="0"/>
              <a:t>There is a third column that will appear as you continue to go here. This could also be done on a Jamboard, whiteboard or a different medium of your choice! The most important thing is that you can refer back to them as a group anytime throughout the program. </a:t>
            </a:r>
          </a:p>
        </p:txBody>
      </p:sp>
      <p:sp>
        <p:nvSpPr>
          <p:cNvPr id="4" name="Slide Number Placeholder 3"/>
          <p:cNvSpPr>
            <a:spLocks noGrp="1"/>
          </p:cNvSpPr>
          <p:nvPr>
            <p:ph type="sldNum" sz="quarter" idx="5"/>
          </p:nvPr>
        </p:nvSpPr>
        <p:spPr/>
        <p:txBody>
          <a:bodyPr/>
          <a:lstStyle/>
          <a:p>
            <a:fld id="{D36F7C20-A812-4F85-AE79-856C236CCA32}" type="slidenum">
              <a:rPr lang="en-CA" smtClean="0"/>
              <a:t>6</a:t>
            </a:fld>
            <a:endParaRPr lang="en-CA"/>
          </a:p>
        </p:txBody>
      </p:sp>
    </p:spTree>
    <p:extLst>
      <p:ext uri="{BB962C8B-B14F-4D97-AF65-F5344CB8AC3E}">
        <p14:creationId xmlns:p14="http://schemas.microsoft.com/office/powerpoint/2010/main" val="2113428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you’re running virtually, you can get them to send them their 4 C’s privately in the chat so that you can read each of them out and they can guess who owns each one. This </a:t>
            </a:r>
            <a:r>
              <a:rPr lang="en-CA" dirty="0" err="1"/>
              <a:t>correspondes</a:t>
            </a:r>
            <a:r>
              <a:rPr lang="en-CA" dirty="0"/>
              <a:t> with the 4C’s icebreaker on page </a:t>
            </a:r>
          </a:p>
        </p:txBody>
      </p:sp>
      <p:sp>
        <p:nvSpPr>
          <p:cNvPr id="4" name="Slide Number Placeholder 3"/>
          <p:cNvSpPr>
            <a:spLocks noGrp="1"/>
          </p:cNvSpPr>
          <p:nvPr>
            <p:ph type="sldNum" sz="quarter" idx="5"/>
          </p:nvPr>
        </p:nvSpPr>
        <p:spPr/>
        <p:txBody>
          <a:bodyPr/>
          <a:lstStyle/>
          <a:p>
            <a:fld id="{9854CA6A-4AA6-4995-B434-F3073D0DB7AE}" type="slidenum">
              <a:rPr lang="en-CA" smtClean="0"/>
              <a:t>7</a:t>
            </a:fld>
            <a:endParaRPr lang="en-CA"/>
          </a:p>
        </p:txBody>
      </p:sp>
    </p:spTree>
    <p:extLst>
      <p:ext uri="{BB962C8B-B14F-4D97-AF65-F5344CB8AC3E}">
        <p14:creationId xmlns:p14="http://schemas.microsoft.com/office/powerpoint/2010/main" val="2572194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45 of the Momentum Facilitator Guide.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8</a:t>
            </a:fld>
            <a:endParaRPr lang="en-CA"/>
          </a:p>
        </p:txBody>
      </p:sp>
    </p:spTree>
    <p:extLst>
      <p:ext uri="{BB962C8B-B14F-4D97-AF65-F5344CB8AC3E}">
        <p14:creationId xmlns:p14="http://schemas.microsoft.com/office/powerpoint/2010/main" val="1719015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Resilient</a:t>
            </a:r>
            <a:r>
              <a:rPr lang="en-US" baseline="0" dirty="0"/>
              <a:t> definition for I Am Resilient Activity on page 48</a:t>
            </a:r>
            <a:endParaRPr lang="en-US" dirty="0"/>
          </a:p>
        </p:txBody>
      </p:sp>
      <p:sp>
        <p:nvSpPr>
          <p:cNvPr id="4" name="Slide Number Placeholder 3"/>
          <p:cNvSpPr>
            <a:spLocks noGrp="1"/>
          </p:cNvSpPr>
          <p:nvPr>
            <p:ph type="sldNum" sz="quarter" idx="10"/>
          </p:nvPr>
        </p:nvSpPr>
        <p:spPr/>
        <p:txBody>
          <a:bodyPr/>
          <a:lstStyle/>
          <a:p>
            <a:fld id="{A3DCE9A8-9BA3-4D09-9F14-98270EF46B51}" type="slidenum">
              <a:rPr lang="en-US" smtClean="0"/>
              <a:t>9</a:t>
            </a:fld>
            <a:endParaRPr lang="en-US"/>
          </a:p>
        </p:txBody>
      </p:sp>
    </p:spTree>
    <p:extLst>
      <p:ext uri="{BB962C8B-B14F-4D97-AF65-F5344CB8AC3E}">
        <p14:creationId xmlns:p14="http://schemas.microsoft.com/office/powerpoint/2010/main" val="9038094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Lifeline Activity on page 57 in the Momentum Facilitator Guide. This is an option for modeling with your own lifeline… using icons to represent different moments in your own life. (details are minimal so you can change them up and add your own, more detailed, examples. The stork represents the beginning (birth) of the life line and the present represented the present time… right now! </a:t>
            </a:r>
          </a:p>
        </p:txBody>
      </p:sp>
      <p:sp>
        <p:nvSpPr>
          <p:cNvPr id="4" name="Slide Number Placeholder 3"/>
          <p:cNvSpPr>
            <a:spLocks noGrp="1"/>
          </p:cNvSpPr>
          <p:nvPr>
            <p:ph type="sldNum" sz="quarter" idx="10"/>
          </p:nvPr>
        </p:nvSpPr>
        <p:spPr/>
        <p:txBody>
          <a:bodyPr/>
          <a:lstStyle/>
          <a:p>
            <a:fld id="{A3DCE9A8-9BA3-4D09-9F14-98270EF46B51}" type="slidenum">
              <a:rPr lang="en-US" smtClean="0"/>
              <a:t>10</a:t>
            </a:fld>
            <a:endParaRPr lang="en-US"/>
          </a:p>
        </p:txBody>
      </p:sp>
    </p:spTree>
    <p:extLst>
      <p:ext uri="{BB962C8B-B14F-4D97-AF65-F5344CB8AC3E}">
        <p14:creationId xmlns:p14="http://schemas.microsoft.com/office/powerpoint/2010/main" val="63267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Key to have up for them while they fill in page 26 in their participant workbook. This us the Options and Opportunities: For the Love of it on page 69 in the Momentum Facilitator Guide </a:t>
            </a:r>
          </a:p>
        </p:txBody>
      </p:sp>
      <p:sp>
        <p:nvSpPr>
          <p:cNvPr id="4" name="Slide Number Placeholder 3"/>
          <p:cNvSpPr>
            <a:spLocks noGrp="1"/>
          </p:cNvSpPr>
          <p:nvPr>
            <p:ph type="sldNum" sz="quarter" idx="5"/>
          </p:nvPr>
        </p:nvSpPr>
        <p:spPr/>
        <p:txBody>
          <a:bodyPr/>
          <a:lstStyle/>
          <a:p>
            <a:fld id="{9854CA6A-4AA6-4995-B434-F3073D0DB7AE}" type="slidenum">
              <a:rPr lang="en-CA" smtClean="0"/>
              <a:t>11</a:t>
            </a:fld>
            <a:endParaRPr lang="en-CA"/>
          </a:p>
        </p:txBody>
      </p:sp>
    </p:spTree>
    <p:extLst>
      <p:ext uri="{BB962C8B-B14F-4D97-AF65-F5344CB8AC3E}">
        <p14:creationId xmlns:p14="http://schemas.microsoft.com/office/powerpoint/2010/main" val="3098026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78 of the Momentum Facilitator Guide.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12</a:t>
            </a:fld>
            <a:endParaRPr lang="en-CA"/>
          </a:p>
        </p:txBody>
      </p:sp>
    </p:spTree>
    <p:extLst>
      <p:ext uri="{BB962C8B-B14F-4D97-AF65-F5344CB8AC3E}">
        <p14:creationId xmlns:p14="http://schemas.microsoft.com/office/powerpoint/2010/main" val="1687369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Stepping Stones introduction on page 80 of the Momentum Facilitator Guide. A virtual option for introducing the Stepping Stores. </a:t>
            </a:r>
          </a:p>
        </p:txBody>
      </p:sp>
      <p:sp>
        <p:nvSpPr>
          <p:cNvPr id="4" name="Slide Number Placeholder 3"/>
          <p:cNvSpPr>
            <a:spLocks noGrp="1"/>
          </p:cNvSpPr>
          <p:nvPr>
            <p:ph type="sldNum" sz="quarter" idx="5"/>
          </p:nvPr>
        </p:nvSpPr>
        <p:spPr/>
        <p:txBody>
          <a:bodyPr/>
          <a:lstStyle/>
          <a:p>
            <a:fld id="{A3DCE9A8-9BA3-4D09-9F14-98270EF46B51}" type="slidenum">
              <a:rPr lang="en-US" smtClean="0"/>
              <a:t>13</a:t>
            </a:fld>
            <a:endParaRPr lang="en-US"/>
          </a:p>
        </p:txBody>
      </p:sp>
    </p:spTree>
    <p:extLst>
      <p:ext uri="{BB962C8B-B14F-4D97-AF65-F5344CB8AC3E}">
        <p14:creationId xmlns:p14="http://schemas.microsoft.com/office/powerpoint/2010/main" val="19152945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If you’re going to model your own preferred future with them as they begin to build theirs – this is an option for putting together your model virtually. The big stones represent the big steps towards your goal and the small ones represent the small steps taken in between to get to each big step. Initially, only the big steps are mapped out. </a:t>
            </a:r>
          </a:p>
          <a:p>
            <a:endParaRPr lang="en-CA" dirty="0"/>
          </a:p>
          <a:p>
            <a:r>
              <a:rPr lang="en-CA" b="1" dirty="0"/>
              <a:t>This slide could also be duplicated and manipulated to be a class maze for the community project later in the module if the group agrees that they’d like to use this slide for the maze…this is just an option to consider and it’s up to the group as a whole! </a:t>
            </a:r>
          </a:p>
        </p:txBody>
      </p:sp>
      <p:sp>
        <p:nvSpPr>
          <p:cNvPr id="4" name="Slide Number Placeholder 3"/>
          <p:cNvSpPr>
            <a:spLocks noGrp="1"/>
          </p:cNvSpPr>
          <p:nvPr>
            <p:ph type="sldNum" sz="quarter" idx="5"/>
          </p:nvPr>
        </p:nvSpPr>
        <p:spPr/>
        <p:txBody>
          <a:bodyPr/>
          <a:lstStyle/>
          <a:p>
            <a:fld id="{9854CA6A-4AA6-4995-B434-F3073D0DB7AE}" type="slidenum">
              <a:rPr lang="en-CA" smtClean="0"/>
              <a:t>14</a:t>
            </a:fld>
            <a:endParaRPr lang="en-CA"/>
          </a:p>
        </p:txBody>
      </p:sp>
    </p:spTree>
    <p:extLst>
      <p:ext uri="{BB962C8B-B14F-4D97-AF65-F5344CB8AC3E}">
        <p14:creationId xmlns:p14="http://schemas.microsoft.com/office/powerpoint/2010/main" val="1476681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78 of the Momentum Facilitator Guide.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15</a:t>
            </a:fld>
            <a:endParaRPr lang="en-CA"/>
          </a:p>
        </p:txBody>
      </p:sp>
    </p:spTree>
    <p:extLst>
      <p:ext uri="{BB962C8B-B14F-4D97-AF65-F5344CB8AC3E}">
        <p14:creationId xmlns:p14="http://schemas.microsoft.com/office/powerpoint/2010/main" val="2282208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Guided Meditation – page 83 in the Momentum Facilitator Guide – This placeholder slide could be used anytime you are doing a meditation so that, especially on zoom, people don’t feel like everyone is looking at them with their eyes closed. </a:t>
            </a:r>
          </a:p>
        </p:txBody>
      </p:sp>
      <p:sp>
        <p:nvSpPr>
          <p:cNvPr id="4" name="Slide Number Placeholder 3"/>
          <p:cNvSpPr>
            <a:spLocks noGrp="1"/>
          </p:cNvSpPr>
          <p:nvPr>
            <p:ph type="sldNum" sz="quarter" idx="5"/>
          </p:nvPr>
        </p:nvSpPr>
        <p:spPr/>
        <p:txBody>
          <a:bodyPr/>
          <a:lstStyle/>
          <a:p>
            <a:fld id="{9854CA6A-4AA6-4995-B434-F3073D0DB7AE}" type="slidenum">
              <a:rPr lang="en-CA" smtClean="0"/>
              <a:t>16</a:t>
            </a:fld>
            <a:endParaRPr lang="en-CA"/>
          </a:p>
        </p:txBody>
      </p:sp>
    </p:spTree>
    <p:extLst>
      <p:ext uri="{BB962C8B-B14F-4D97-AF65-F5344CB8AC3E}">
        <p14:creationId xmlns:p14="http://schemas.microsoft.com/office/powerpoint/2010/main" val="1001017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 visual you can share when doing The Change Continuum on page 102 of the Momentum Facilitator Guide. (they turn to page 33 in their workbook) If you want to show your own example you could also fill this out with your own situation and details for what outcomes for how things could go if you do nothing or if you reached your goal</a:t>
            </a:r>
          </a:p>
        </p:txBody>
      </p:sp>
      <p:sp>
        <p:nvSpPr>
          <p:cNvPr id="4" name="Slide Number Placeholder 3"/>
          <p:cNvSpPr>
            <a:spLocks noGrp="1"/>
          </p:cNvSpPr>
          <p:nvPr>
            <p:ph type="sldNum" sz="quarter" idx="5"/>
          </p:nvPr>
        </p:nvSpPr>
        <p:spPr/>
        <p:txBody>
          <a:bodyPr/>
          <a:lstStyle/>
          <a:p>
            <a:fld id="{A44C44C8-CD9C-41F9-BB62-C5C481C2D558}" type="slidenum">
              <a:rPr lang="en-CA" smtClean="0"/>
              <a:t>17</a:t>
            </a:fld>
            <a:endParaRPr lang="en-CA"/>
          </a:p>
        </p:txBody>
      </p:sp>
    </p:spTree>
    <p:extLst>
      <p:ext uri="{BB962C8B-B14F-4D97-AF65-F5344CB8AC3E}">
        <p14:creationId xmlns:p14="http://schemas.microsoft.com/office/powerpoint/2010/main" val="923317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Spin Cycle activity on page 113 in the Momentum Facilitator Guide – this is a visual for the u-shaped bend of an oxbow that forms and creates a stagnant body of water (a place where the water gets “stuck”</a:t>
            </a:r>
          </a:p>
        </p:txBody>
      </p:sp>
      <p:sp>
        <p:nvSpPr>
          <p:cNvPr id="4" name="Slide Number Placeholder 3"/>
          <p:cNvSpPr>
            <a:spLocks noGrp="1"/>
          </p:cNvSpPr>
          <p:nvPr>
            <p:ph type="sldNum" sz="quarter" idx="5"/>
          </p:nvPr>
        </p:nvSpPr>
        <p:spPr/>
        <p:txBody>
          <a:bodyPr/>
          <a:lstStyle/>
          <a:p>
            <a:fld id="{9854CA6A-4AA6-4995-B434-F3073D0DB7AE}" type="slidenum">
              <a:rPr lang="en-CA" smtClean="0"/>
              <a:t>18</a:t>
            </a:fld>
            <a:endParaRPr lang="en-CA"/>
          </a:p>
        </p:txBody>
      </p:sp>
    </p:spTree>
    <p:extLst>
      <p:ext uri="{BB962C8B-B14F-4D97-AF65-F5344CB8AC3E}">
        <p14:creationId xmlns:p14="http://schemas.microsoft.com/office/powerpoint/2010/main" val="2970769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End of Day Check-In – Sharing circle questions on page 199 of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19</a:t>
            </a:fld>
            <a:endParaRPr lang="en-CA"/>
          </a:p>
        </p:txBody>
      </p:sp>
    </p:spTree>
    <p:extLst>
      <p:ext uri="{BB962C8B-B14F-4D97-AF65-F5344CB8AC3E}">
        <p14:creationId xmlns:p14="http://schemas.microsoft.com/office/powerpoint/2010/main" val="1252979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Visual for the questions listed in the End of Day/Week Check-In on page 118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20</a:t>
            </a:fld>
            <a:endParaRPr lang="en-CA"/>
          </a:p>
        </p:txBody>
      </p:sp>
    </p:spTree>
    <p:extLst>
      <p:ext uri="{BB962C8B-B14F-4D97-AF65-F5344CB8AC3E}">
        <p14:creationId xmlns:p14="http://schemas.microsoft.com/office/powerpoint/2010/main" val="40812194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following 4 slides after this one are visuals on solution-focused strategies that can be integrated into the Twister Check-In on Page 128 in the Momentum Facilitator guide. These strategies can be introduced during twister check-ins when discussing challenges. </a:t>
            </a:r>
          </a:p>
        </p:txBody>
      </p:sp>
      <p:sp>
        <p:nvSpPr>
          <p:cNvPr id="4" name="Slide Number Placeholder 3"/>
          <p:cNvSpPr>
            <a:spLocks noGrp="1"/>
          </p:cNvSpPr>
          <p:nvPr>
            <p:ph type="sldNum" sz="quarter" idx="5"/>
          </p:nvPr>
        </p:nvSpPr>
        <p:spPr/>
        <p:txBody>
          <a:bodyPr/>
          <a:lstStyle/>
          <a:p>
            <a:fld id="{9854CA6A-4AA6-4995-B434-F3073D0DB7AE}" type="slidenum">
              <a:rPr lang="en-CA" smtClean="0"/>
              <a:t>21</a:t>
            </a:fld>
            <a:endParaRPr lang="en-CA"/>
          </a:p>
        </p:txBody>
      </p:sp>
    </p:spTree>
    <p:extLst>
      <p:ext uri="{BB962C8B-B14F-4D97-AF65-F5344CB8AC3E}">
        <p14:creationId xmlns:p14="http://schemas.microsoft.com/office/powerpoint/2010/main" val="3372655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Solution- Focused Strategies Continued*</a:t>
            </a:r>
          </a:p>
        </p:txBody>
      </p:sp>
      <p:sp>
        <p:nvSpPr>
          <p:cNvPr id="4" name="Slide Number Placeholder 3"/>
          <p:cNvSpPr>
            <a:spLocks noGrp="1"/>
          </p:cNvSpPr>
          <p:nvPr>
            <p:ph type="sldNum" sz="quarter" idx="5"/>
          </p:nvPr>
        </p:nvSpPr>
        <p:spPr/>
        <p:txBody>
          <a:bodyPr/>
          <a:lstStyle/>
          <a:p>
            <a:fld id="{9854CA6A-4AA6-4995-B434-F3073D0DB7AE}" type="slidenum">
              <a:rPr lang="en-CA" smtClean="0"/>
              <a:t>22</a:t>
            </a:fld>
            <a:endParaRPr lang="en-CA"/>
          </a:p>
        </p:txBody>
      </p:sp>
    </p:spTree>
    <p:extLst>
      <p:ext uri="{BB962C8B-B14F-4D97-AF65-F5344CB8AC3E}">
        <p14:creationId xmlns:p14="http://schemas.microsoft.com/office/powerpoint/2010/main" val="2000822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Solution- Focused Strategies Continued*</a:t>
            </a:r>
          </a:p>
          <a:p>
            <a:endParaRPr lang="en-CA" dirty="0"/>
          </a:p>
        </p:txBody>
      </p:sp>
      <p:sp>
        <p:nvSpPr>
          <p:cNvPr id="4" name="Slide Number Placeholder 3"/>
          <p:cNvSpPr>
            <a:spLocks noGrp="1"/>
          </p:cNvSpPr>
          <p:nvPr>
            <p:ph type="sldNum" sz="quarter" idx="5"/>
          </p:nvPr>
        </p:nvSpPr>
        <p:spPr/>
        <p:txBody>
          <a:bodyPr/>
          <a:lstStyle/>
          <a:p>
            <a:fld id="{9854CA6A-4AA6-4995-B434-F3073D0DB7AE}" type="slidenum">
              <a:rPr lang="en-CA" smtClean="0"/>
              <a:t>23</a:t>
            </a:fld>
            <a:endParaRPr lang="en-CA"/>
          </a:p>
        </p:txBody>
      </p:sp>
    </p:spTree>
    <p:extLst>
      <p:ext uri="{BB962C8B-B14F-4D97-AF65-F5344CB8AC3E}">
        <p14:creationId xmlns:p14="http://schemas.microsoft.com/office/powerpoint/2010/main" val="27283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Solution- Focused Strategies Continued*</a:t>
            </a:r>
          </a:p>
          <a:p>
            <a:endParaRPr lang="en-CA" dirty="0"/>
          </a:p>
        </p:txBody>
      </p:sp>
      <p:sp>
        <p:nvSpPr>
          <p:cNvPr id="4" name="Slide Number Placeholder 3"/>
          <p:cNvSpPr>
            <a:spLocks noGrp="1"/>
          </p:cNvSpPr>
          <p:nvPr>
            <p:ph type="sldNum" sz="quarter" idx="5"/>
          </p:nvPr>
        </p:nvSpPr>
        <p:spPr/>
        <p:txBody>
          <a:bodyPr/>
          <a:lstStyle/>
          <a:p>
            <a:fld id="{9854CA6A-4AA6-4995-B434-F3073D0DB7AE}" type="slidenum">
              <a:rPr lang="en-CA" smtClean="0"/>
              <a:t>24</a:t>
            </a:fld>
            <a:endParaRPr lang="en-CA"/>
          </a:p>
        </p:txBody>
      </p:sp>
    </p:spTree>
    <p:extLst>
      <p:ext uri="{BB962C8B-B14F-4D97-AF65-F5344CB8AC3E}">
        <p14:creationId xmlns:p14="http://schemas.microsoft.com/office/powerpoint/2010/main" val="3462320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Solution- Focused Strategies Continued*</a:t>
            </a:r>
          </a:p>
          <a:p>
            <a:endParaRPr lang="en-CA" dirty="0"/>
          </a:p>
        </p:txBody>
      </p:sp>
      <p:sp>
        <p:nvSpPr>
          <p:cNvPr id="4" name="Slide Number Placeholder 3"/>
          <p:cNvSpPr>
            <a:spLocks noGrp="1"/>
          </p:cNvSpPr>
          <p:nvPr>
            <p:ph type="sldNum" sz="quarter" idx="5"/>
          </p:nvPr>
        </p:nvSpPr>
        <p:spPr/>
        <p:txBody>
          <a:bodyPr/>
          <a:lstStyle/>
          <a:p>
            <a:fld id="{9854CA6A-4AA6-4995-B434-F3073D0DB7AE}" type="slidenum">
              <a:rPr lang="en-CA" smtClean="0"/>
              <a:t>25</a:t>
            </a:fld>
            <a:endParaRPr lang="en-CA"/>
          </a:p>
        </p:txBody>
      </p:sp>
    </p:spTree>
    <p:extLst>
      <p:ext uri="{BB962C8B-B14F-4D97-AF65-F5344CB8AC3E}">
        <p14:creationId xmlns:p14="http://schemas.microsoft.com/office/powerpoint/2010/main" val="29835681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127 of the Momentum Facilitator Guide.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26</a:t>
            </a:fld>
            <a:endParaRPr lang="en-CA"/>
          </a:p>
        </p:txBody>
      </p:sp>
    </p:spTree>
    <p:extLst>
      <p:ext uri="{BB962C8B-B14F-4D97-AF65-F5344CB8AC3E}">
        <p14:creationId xmlns:p14="http://schemas.microsoft.com/office/powerpoint/2010/main" val="387339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Stages of Group Development, discussed in the debrief of the Bag Tie Blitz on page 151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27</a:t>
            </a:fld>
            <a:endParaRPr lang="en-CA"/>
          </a:p>
        </p:txBody>
      </p:sp>
    </p:spTree>
    <p:extLst>
      <p:ext uri="{BB962C8B-B14F-4D97-AF65-F5344CB8AC3E}">
        <p14:creationId xmlns:p14="http://schemas.microsoft.com/office/powerpoint/2010/main" val="42828666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Option for assessing where the group thinks they are on zoom when discussing stages of group development (page 154)</a:t>
            </a:r>
          </a:p>
        </p:txBody>
      </p:sp>
      <p:sp>
        <p:nvSpPr>
          <p:cNvPr id="4" name="Slide Number Placeholder 3"/>
          <p:cNvSpPr>
            <a:spLocks noGrp="1"/>
          </p:cNvSpPr>
          <p:nvPr>
            <p:ph type="sldNum" sz="quarter" idx="5"/>
          </p:nvPr>
        </p:nvSpPr>
        <p:spPr/>
        <p:txBody>
          <a:bodyPr/>
          <a:lstStyle/>
          <a:p>
            <a:fld id="{A44C44C8-CD9C-41F9-BB62-C5C481C2D558}" type="slidenum">
              <a:rPr lang="en-CA" smtClean="0"/>
              <a:t>28</a:t>
            </a:fld>
            <a:endParaRPr lang="en-CA"/>
          </a:p>
        </p:txBody>
      </p:sp>
    </p:spTree>
    <p:extLst>
      <p:ext uri="{BB962C8B-B14F-4D97-AF65-F5344CB8AC3E}">
        <p14:creationId xmlns:p14="http://schemas.microsoft.com/office/powerpoint/2010/main" val="669829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155 of the Momentum Facilitator Guide. 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29</a:t>
            </a:fld>
            <a:endParaRPr lang="en-CA"/>
          </a:p>
        </p:txBody>
      </p:sp>
    </p:spTree>
    <p:extLst>
      <p:ext uri="{BB962C8B-B14F-4D97-AF65-F5344CB8AC3E}">
        <p14:creationId xmlns:p14="http://schemas.microsoft.com/office/powerpoint/2010/main" val="40766261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Some quotes from the text in the Momentum Facilitator Guide to go along with the Qualities of a Leader Icebreaker on page 171</a:t>
            </a:r>
          </a:p>
        </p:txBody>
      </p:sp>
      <p:sp>
        <p:nvSpPr>
          <p:cNvPr id="4" name="Slide Number Placeholder 3"/>
          <p:cNvSpPr>
            <a:spLocks noGrp="1"/>
          </p:cNvSpPr>
          <p:nvPr>
            <p:ph type="sldNum" sz="quarter" idx="5"/>
          </p:nvPr>
        </p:nvSpPr>
        <p:spPr/>
        <p:txBody>
          <a:bodyPr/>
          <a:lstStyle/>
          <a:p>
            <a:fld id="{9854CA6A-4AA6-4995-B434-F3073D0DB7AE}" type="slidenum">
              <a:rPr lang="en-CA" smtClean="0"/>
              <a:t>30</a:t>
            </a:fld>
            <a:endParaRPr lang="en-CA"/>
          </a:p>
        </p:txBody>
      </p:sp>
    </p:spTree>
    <p:extLst>
      <p:ext uri="{BB962C8B-B14F-4D97-AF65-F5344CB8AC3E}">
        <p14:creationId xmlns:p14="http://schemas.microsoft.com/office/powerpoint/2010/main" val="3014410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Smart goal revisited during Stepping Stones: Our Community Project in page 178 in the Momentum Facilitator Guide </a:t>
            </a:r>
          </a:p>
          <a:p>
            <a:endParaRPr lang="en-CA" dirty="0"/>
          </a:p>
        </p:txBody>
      </p:sp>
      <p:sp>
        <p:nvSpPr>
          <p:cNvPr id="4" name="Slide Number Placeholder 3"/>
          <p:cNvSpPr>
            <a:spLocks noGrp="1"/>
          </p:cNvSpPr>
          <p:nvPr>
            <p:ph type="sldNum" sz="quarter" idx="5"/>
          </p:nvPr>
        </p:nvSpPr>
        <p:spPr/>
        <p:txBody>
          <a:bodyPr/>
          <a:lstStyle/>
          <a:p>
            <a:fld id="{D36F7C20-A812-4F85-AE79-856C236CCA32}" type="slidenum">
              <a:rPr lang="en-CA" smtClean="0"/>
              <a:t>31</a:t>
            </a:fld>
            <a:endParaRPr lang="en-CA"/>
          </a:p>
        </p:txBody>
      </p:sp>
    </p:spTree>
    <p:extLst>
      <p:ext uri="{BB962C8B-B14F-4D97-AF65-F5344CB8AC3E}">
        <p14:creationId xmlns:p14="http://schemas.microsoft.com/office/powerpoint/2010/main" val="10139531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Image of a “meandering river” to go along with Stepping Stones: Our Community project on page 178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32</a:t>
            </a:fld>
            <a:endParaRPr lang="en-CA"/>
          </a:p>
        </p:txBody>
      </p:sp>
    </p:spTree>
    <p:extLst>
      <p:ext uri="{BB962C8B-B14F-4D97-AF65-F5344CB8AC3E}">
        <p14:creationId xmlns:p14="http://schemas.microsoft.com/office/powerpoint/2010/main" val="11991885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192 of the Momentum Facilitator Guide. 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33</a:t>
            </a:fld>
            <a:endParaRPr lang="en-CA"/>
          </a:p>
        </p:txBody>
      </p:sp>
    </p:spTree>
    <p:extLst>
      <p:ext uri="{BB962C8B-B14F-4D97-AF65-F5344CB8AC3E}">
        <p14:creationId xmlns:p14="http://schemas.microsoft.com/office/powerpoint/2010/main" val="3290761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End of Day Check-In – Sharing circle questions on page 199 of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34</a:t>
            </a:fld>
            <a:endParaRPr lang="en-CA"/>
          </a:p>
        </p:txBody>
      </p:sp>
    </p:spTree>
    <p:extLst>
      <p:ext uri="{BB962C8B-B14F-4D97-AF65-F5344CB8AC3E}">
        <p14:creationId xmlns:p14="http://schemas.microsoft.com/office/powerpoint/2010/main" val="13045262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Placeholder slide for the beginning of week 3, which starts on page 201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35</a:t>
            </a:fld>
            <a:endParaRPr lang="en-CA"/>
          </a:p>
        </p:txBody>
      </p:sp>
    </p:spTree>
    <p:extLst>
      <p:ext uri="{BB962C8B-B14F-4D97-AF65-F5344CB8AC3E}">
        <p14:creationId xmlns:p14="http://schemas.microsoft.com/office/powerpoint/2010/main" val="22112432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dirty="0"/>
              <a:t>Twister Check In – Page 206 of the Momentum Facilitator Guide. </a:t>
            </a:r>
            <a:r>
              <a:rPr lang="en-CA" b="1" dirty="0"/>
              <a:t>This version of the twister check in can be used each day of the community project week.</a:t>
            </a:r>
          </a:p>
          <a:p>
            <a:r>
              <a:rPr lang="en-CA" dirty="0"/>
              <a:t>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36</a:t>
            </a:fld>
            <a:endParaRPr lang="en-CA"/>
          </a:p>
        </p:txBody>
      </p:sp>
    </p:spTree>
    <p:extLst>
      <p:ext uri="{BB962C8B-B14F-4D97-AF65-F5344CB8AC3E}">
        <p14:creationId xmlns:p14="http://schemas.microsoft.com/office/powerpoint/2010/main" val="6161608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Pride stories and end of day check-in for the end of each day of Community Project Week (different questions for the last day/end of the week on next slide) on page 212, 223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37</a:t>
            </a:fld>
            <a:endParaRPr lang="en-CA"/>
          </a:p>
        </p:txBody>
      </p:sp>
    </p:spTree>
    <p:extLst>
      <p:ext uri="{BB962C8B-B14F-4D97-AF65-F5344CB8AC3E}">
        <p14:creationId xmlns:p14="http://schemas.microsoft.com/office/powerpoint/2010/main" val="13530542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Celebrating A Milestone: Learnings from the Community Project – final check in sharing circle page 234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38</a:t>
            </a:fld>
            <a:endParaRPr lang="en-CA"/>
          </a:p>
        </p:txBody>
      </p:sp>
    </p:spTree>
    <p:extLst>
      <p:ext uri="{BB962C8B-B14F-4D97-AF65-F5344CB8AC3E}">
        <p14:creationId xmlns:p14="http://schemas.microsoft.com/office/powerpoint/2010/main" val="41400175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238 of the Momentum Facilitator Guide. 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39</a:t>
            </a:fld>
            <a:endParaRPr lang="en-CA"/>
          </a:p>
        </p:txBody>
      </p:sp>
    </p:spTree>
    <p:extLst>
      <p:ext uri="{BB962C8B-B14F-4D97-AF65-F5344CB8AC3E}">
        <p14:creationId xmlns:p14="http://schemas.microsoft.com/office/powerpoint/2010/main" val="34988196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Questions to discuss during the debrief of My SELF After the Community Project on page 245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40</a:t>
            </a:fld>
            <a:endParaRPr lang="en-CA"/>
          </a:p>
        </p:txBody>
      </p:sp>
    </p:spTree>
    <p:extLst>
      <p:ext uri="{BB962C8B-B14F-4D97-AF65-F5344CB8AC3E}">
        <p14:creationId xmlns:p14="http://schemas.microsoft.com/office/powerpoint/2010/main" val="1908092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Reflection questions to do in plenary once they have revisited their action plans on page 255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41</a:t>
            </a:fld>
            <a:endParaRPr lang="en-CA"/>
          </a:p>
        </p:txBody>
      </p:sp>
    </p:spTree>
    <p:extLst>
      <p:ext uri="{BB962C8B-B14F-4D97-AF65-F5344CB8AC3E}">
        <p14:creationId xmlns:p14="http://schemas.microsoft.com/office/powerpoint/2010/main" val="34275971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259 of the Momentum Facilitator Guide. 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42</a:t>
            </a:fld>
            <a:endParaRPr lang="en-CA"/>
          </a:p>
        </p:txBody>
      </p:sp>
    </p:spTree>
    <p:extLst>
      <p:ext uri="{BB962C8B-B14F-4D97-AF65-F5344CB8AC3E}">
        <p14:creationId xmlns:p14="http://schemas.microsoft.com/office/powerpoint/2010/main" val="39242363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Question for them to guess the answer to in the beginning of the Pay Off Matrix activity on page 262 in the Momentum Facilitator Guide </a:t>
            </a:r>
          </a:p>
          <a:p>
            <a:r>
              <a:rPr lang="en-CA" dirty="0"/>
              <a:t>This slide includes an animation, the answer will not be highlighted initially, only when you click will the answer become highlighted when you are viewing the slideshow in presentation mode.</a:t>
            </a:r>
          </a:p>
        </p:txBody>
      </p:sp>
      <p:sp>
        <p:nvSpPr>
          <p:cNvPr id="4" name="Slide Number Placeholder 3"/>
          <p:cNvSpPr>
            <a:spLocks noGrp="1"/>
          </p:cNvSpPr>
          <p:nvPr>
            <p:ph type="sldNum" sz="quarter" idx="5"/>
          </p:nvPr>
        </p:nvSpPr>
        <p:spPr/>
        <p:txBody>
          <a:bodyPr/>
          <a:lstStyle/>
          <a:p>
            <a:fld id="{9854CA6A-4AA6-4995-B434-F3073D0DB7AE}" type="slidenum">
              <a:rPr lang="en-CA" smtClean="0"/>
              <a:t>43</a:t>
            </a:fld>
            <a:endParaRPr lang="en-CA"/>
          </a:p>
        </p:txBody>
      </p:sp>
    </p:spTree>
    <p:extLst>
      <p:ext uri="{BB962C8B-B14F-4D97-AF65-F5344CB8AC3E}">
        <p14:creationId xmlns:p14="http://schemas.microsoft.com/office/powerpoint/2010/main" val="9385806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Walt Disney quote visual for the beginning of the 4Cs Redux on page 266 in the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44</a:t>
            </a:fld>
            <a:endParaRPr lang="en-CA"/>
          </a:p>
        </p:txBody>
      </p:sp>
    </p:spTree>
    <p:extLst>
      <p:ext uri="{BB962C8B-B14F-4D97-AF65-F5344CB8AC3E}">
        <p14:creationId xmlns:p14="http://schemas.microsoft.com/office/powerpoint/2010/main" val="1463379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Definition of the 4 C’s for the 4 C’s Redux activity on page 266 in Momentum Facilitator Guide</a:t>
            </a:r>
          </a:p>
        </p:txBody>
      </p:sp>
      <p:sp>
        <p:nvSpPr>
          <p:cNvPr id="4" name="Slide Number Placeholder 3"/>
          <p:cNvSpPr>
            <a:spLocks noGrp="1"/>
          </p:cNvSpPr>
          <p:nvPr>
            <p:ph type="sldNum" sz="quarter" idx="5"/>
          </p:nvPr>
        </p:nvSpPr>
        <p:spPr/>
        <p:txBody>
          <a:bodyPr/>
          <a:lstStyle/>
          <a:p>
            <a:fld id="{9854CA6A-4AA6-4995-B434-F3073D0DB7AE}" type="slidenum">
              <a:rPr lang="en-CA" smtClean="0"/>
              <a:t>45</a:t>
            </a:fld>
            <a:endParaRPr lang="en-CA"/>
          </a:p>
        </p:txBody>
      </p:sp>
    </p:spTree>
    <p:extLst>
      <p:ext uri="{BB962C8B-B14F-4D97-AF65-F5344CB8AC3E}">
        <p14:creationId xmlns:p14="http://schemas.microsoft.com/office/powerpoint/2010/main" val="14825608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Twister Check In – Page 279 of the Momentum Facilitator Guide. Revisit the Solution-Focused Strategies on the slides above if that would be helpful for you and the group! </a:t>
            </a:r>
          </a:p>
          <a:p>
            <a:r>
              <a:rPr lang="en-CA" dirty="0"/>
              <a:t>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46</a:t>
            </a:fld>
            <a:endParaRPr lang="en-CA"/>
          </a:p>
        </p:txBody>
      </p:sp>
    </p:spTree>
    <p:extLst>
      <p:ext uri="{BB962C8B-B14F-4D97-AF65-F5344CB8AC3E}">
        <p14:creationId xmlns:p14="http://schemas.microsoft.com/office/powerpoint/2010/main" val="2850797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Anytime you fit in some PowerBox time at the end of the day you can throw up this slide to give some ideas about what folks could put in their boxes and others boxes</a:t>
            </a:r>
          </a:p>
        </p:txBody>
      </p:sp>
      <p:sp>
        <p:nvSpPr>
          <p:cNvPr id="4" name="Slide Number Placeholder 3"/>
          <p:cNvSpPr>
            <a:spLocks noGrp="1"/>
          </p:cNvSpPr>
          <p:nvPr>
            <p:ph type="sldNum" sz="quarter" idx="5"/>
          </p:nvPr>
        </p:nvSpPr>
        <p:spPr/>
        <p:txBody>
          <a:bodyPr/>
          <a:lstStyle/>
          <a:p>
            <a:fld id="{D36F7C20-A812-4F85-AE79-856C236CCA32}" type="slidenum">
              <a:rPr lang="en-CA" smtClean="0"/>
              <a:t>47</a:t>
            </a:fld>
            <a:endParaRPr lang="en-CA"/>
          </a:p>
        </p:txBody>
      </p:sp>
    </p:spTree>
    <p:extLst>
      <p:ext uri="{BB962C8B-B14F-4D97-AF65-F5344CB8AC3E}">
        <p14:creationId xmlns:p14="http://schemas.microsoft.com/office/powerpoint/2010/main" val="37084192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blue and green circular design&#10;&#10;Description automatically generated">
            <a:extLst>
              <a:ext uri="{FF2B5EF4-FFF2-40B4-BE49-F238E27FC236}">
                <a16:creationId xmlns:a16="http://schemas.microsoft.com/office/drawing/2014/main" id="{96507C5E-2904-C87F-CF0F-153F88C41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727590">
            <a:off x="-2458018" y="977124"/>
            <a:ext cx="5141719" cy="4767402"/>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794A44CF-E155-FAE0-8CF5-904876920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1220" y="225571"/>
            <a:ext cx="7971634" cy="3119833"/>
          </a:xfrm>
          <a:prstGeom prst="rect">
            <a:avLst/>
          </a:prstGeom>
        </p:spPr>
      </p:pic>
      <p:sp>
        <p:nvSpPr>
          <p:cNvPr id="11" name="Subtitle 2">
            <a:extLst>
              <a:ext uri="{FF2B5EF4-FFF2-40B4-BE49-F238E27FC236}">
                <a16:creationId xmlns:a16="http://schemas.microsoft.com/office/drawing/2014/main" id="{D6EA251A-BBB6-C663-1775-2ADE109368E5}"/>
              </a:ext>
            </a:extLst>
          </p:cNvPr>
          <p:cNvSpPr txBox="1">
            <a:spLocks/>
          </p:cNvSpPr>
          <p:nvPr userDrawn="1"/>
        </p:nvSpPr>
        <p:spPr>
          <a:xfrm>
            <a:off x="3713737" y="2879445"/>
            <a:ext cx="70866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t>Created and Powered by the Canadian </a:t>
            </a:r>
          </a:p>
          <a:p>
            <a:r>
              <a:rPr lang="en-US" sz="1800" dirty="0"/>
              <a:t>Career Development Foundation (ccdf.ca)</a:t>
            </a:r>
            <a:endParaRPr lang="en-CA" sz="1800" dirty="0"/>
          </a:p>
        </p:txBody>
      </p:sp>
      <p:sp>
        <p:nvSpPr>
          <p:cNvPr id="6" name="Content Placeholder 5">
            <a:extLst>
              <a:ext uri="{FF2B5EF4-FFF2-40B4-BE49-F238E27FC236}">
                <a16:creationId xmlns:a16="http://schemas.microsoft.com/office/drawing/2014/main" id="{FF546521-7147-8406-139A-C0F2DAAADF35}"/>
              </a:ext>
            </a:extLst>
          </p:cNvPr>
          <p:cNvSpPr>
            <a:spLocks noGrp="1"/>
          </p:cNvSpPr>
          <p:nvPr>
            <p:ph sz="quarter" idx="10"/>
          </p:nvPr>
        </p:nvSpPr>
        <p:spPr>
          <a:xfrm>
            <a:off x="4186018" y="4535207"/>
            <a:ext cx="6142038" cy="1874838"/>
          </a:xfrm>
        </p:spPr>
        <p:txBody>
          <a:bodyP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410043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B6E-F4B0-2998-871F-0202C44B0234}"/>
              </a:ext>
            </a:extLst>
          </p:cNvPr>
          <p:cNvSpPr>
            <a:spLocks noGrp="1"/>
          </p:cNvSpPr>
          <p:nvPr>
            <p:ph type="ctrTitle"/>
          </p:nvPr>
        </p:nvSpPr>
        <p:spPr>
          <a:xfrm>
            <a:off x="1524000" y="2191334"/>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79936BE-7D83-4A26-F037-3ABBD8995AD4}"/>
              </a:ext>
            </a:extLst>
          </p:cNvPr>
          <p:cNvSpPr>
            <a:spLocks noGrp="1"/>
          </p:cNvSpPr>
          <p:nvPr>
            <p:ph type="subTitle" idx="1"/>
          </p:nvPr>
        </p:nvSpPr>
        <p:spPr>
          <a:xfrm>
            <a:off x="1524000" y="466666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7" name="Picture 6" descr="A black background with blue text&#10;&#10;Description automatically generated">
            <a:extLst>
              <a:ext uri="{FF2B5EF4-FFF2-40B4-BE49-F238E27FC236}">
                <a16:creationId xmlns:a16="http://schemas.microsoft.com/office/drawing/2014/main" id="{5FA586F7-1FEF-E10F-16AD-6B827E47B1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40454" y="-34340"/>
            <a:ext cx="5911091" cy="2313405"/>
          </a:xfrm>
          <a:prstGeom prst="rect">
            <a:avLst/>
          </a:prstGeom>
        </p:spPr>
      </p:pic>
    </p:spTree>
    <p:extLst>
      <p:ext uri="{BB962C8B-B14F-4D97-AF65-F5344CB8AC3E}">
        <p14:creationId xmlns:p14="http://schemas.microsoft.com/office/powerpoint/2010/main" val="3677252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3681056">
            <a:off x="2281627" y="3204631"/>
            <a:ext cx="7628745" cy="7073372"/>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10798968" cy="1325563"/>
          </a:xfrm>
        </p:spPr>
        <p:txBody>
          <a:bodyPr/>
          <a:lstStyle/>
          <a:p>
            <a:r>
              <a:rPr lang="en-US"/>
              <a:t>Click to edit Master title style</a:t>
            </a:r>
            <a:endParaRPr lang="en-CA"/>
          </a:p>
        </p:txBody>
      </p:sp>
    </p:spTree>
    <p:extLst>
      <p:ext uri="{BB962C8B-B14F-4D97-AF65-F5344CB8AC3E}">
        <p14:creationId xmlns:p14="http://schemas.microsoft.com/office/powerpoint/2010/main" val="301334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01653" y="2766217"/>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51507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576333" y="2766218"/>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279300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8" name="Text Placeholder 7">
            <a:extLst>
              <a:ext uri="{FF2B5EF4-FFF2-40B4-BE49-F238E27FC236}">
                <a16:creationId xmlns:a16="http://schemas.microsoft.com/office/drawing/2014/main" id="{97C9844C-C9FE-AC0F-D0D9-81BD935BD4EE}"/>
              </a:ext>
            </a:extLst>
          </p:cNvPr>
          <p:cNvSpPr>
            <a:spLocks noGrp="1"/>
          </p:cNvSpPr>
          <p:nvPr>
            <p:ph type="body" sz="quarter" idx="10"/>
          </p:nvPr>
        </p:nvSpPr>
        <p:spPr>
          <a:xfrm>
            <a:off x="3511380" y="1944789"/>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11380" y="365125"/>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06631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8278543" cy="1325563"/>
          </a:xfrm>
        </p:spPr>
        <p:txBody>
          <a:bodyPr/>
          <a:lstStyle/>
          <a:p>
            <a:r>
              <a:rPr lang="en-US"/>
              <a:t>Click to edit Master title style</a:t>
            </a:r>
            <a:endParaRPr lang="en-CA"/>
          </a:p>
        </p:txBody>
      </p:sp>
      <p:sp>
        <p:nvSpPr>
          <p:cNvPr id="3" name="Text Placeholder 7">
            <a:extLst>
              <a:ext uri="{FF2B5EF4-FFF2-40B4-BE49-F238E27FC236}">
                <a16:creationId xmlns:a16="http://schemas.microsoft.com/office/drawing/2014/main" id="{61E1D082-2066-CA37-C0CD-75A2D5D95CE1}"/>
              </a:ext>
            </a:extLst>
          </p:cNvPr>
          <p:cNvSpPr>
            <a:spLocks noGrp="1"/>
          </p:cNvSpPr>
          <p:nvPr>
            <p:ph type="body" sz="quarter" idx="10"/>
          </p:nvPr>
        </p:nvSpPr>
        <p:spPr>
          <a:xfrm>
            <a:off x="602810" y="2187981"/>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342390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18B0-10CF-388D-D2E7-5FA9014C8F0E}"/>
              </a:ext>
            </a:extLst>
          </p:cNvPr>
          <p:cNvSpPr>
            <a:spLocks noGrp="1"/>
          </p:cNvSpPr>
          <p:nvPr>
            <p:ph type="title"/>
          </p:nvPr>
        </p:nvSpPr>
        <p:spPr/>
        <p:txBody>
          <a:bodyPr/>
          <a:lstStyle/>
          <a:p>
            <a:r>
              <a:rPr lang="en-US"/>
              <a:t>Click to edit Master title style</a:t>
            </a:r>
            <a:endParaRPr lang="en-CA"/>
          </a:p>
        </p:txBody>
      </p:sp>
      <p:pic>
        <p:nvPicPr>
          <p:cNvPr id="3" name="Picture 2" descr="A blue and green circular design&#10;&#10;Description automatically generated">
            <a:extLst>
              <a:ext uri="{FF2B5EF4-FFF2-40B4-BE49-F238E27FC236}">
                <a16:creationId xmlns:a16="http://schemas.microsoft.com/office/drawing/2014/main" id="{79ADE422-3421-DD58-72C8-C93C14E4CB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514660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D433-11F6-0BE6-8554-4180DA3791A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DC0EE25-2303-99FA-FF23-B580A2E52F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7" name="Picture 6" descr="A blue and green circular design&#10;&#10;Description automatically generated">
            <a:extLst>
              <a:ext uri="{FF2B5EF4-FFF2-40B4-BE49-F238E27FC236}">
                <a16:creationId xmlns:a16="http://schemas.microsoft.com/office/drawing/2014/main" id="{5F886063-4F22-340B-B9EF-F96E30BEA9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52501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CEF55-5CAF-3B00-6765-ADC5569885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A9D6323-A0DF-661A-3FF8-24FCF871E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descr="A blue and green circular design&#10;&#10;Description automatically generated">
            <a:extLst>
              <a:ext uri="{FF2B5EF4-FFF2-40B4-BE49-F238E27FC236}">
                <a16:creationId xmlns:a16="http://schemas.microsoft.com/office/drawing/2014/main" id="{C1F10C0D-4A6C-CF4B-C846-C4AE3A571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28141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86879-8DE4-E57C-884A-B0960D2D67B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90AF93F-A774-A656-DFA0-A17F32CAF0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6322023-9B9B-1FC6-FB45-2941368EB4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descr="A blue and green circular design&#10;&#10;Description automatically generated">
            <a:extLst>
              <a:ext uri="{FF2B5EF4-FFF2-40B4-BE49-F238E27FC236}">
                <a16:creationId xmlns:a16="http://schemas.microsoft.com/office/drawing/2014/main" id="{590B5D6F-10F4-09D9-1806-6399FF1E1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901263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34D6-1C83-4B22-389F-E2762F32327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5F8E7A8-A2FA-B7F0-FD95-DFC7306423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ED36F8-B8CD-A100-2721-451D832BA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2BFF34C-04D4-D705-E13E-56FD043F3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95AC2D-7700-88A5-6082-514503A2A9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descr="A blue and green circular design&#10;&#10;Description automatically generated">
            <a:extLst>
              <a:ext uri="{FF2B5EF4-FFF2-40B4-BE49-F238E27FC236}">
                <a16:creationId xmlns:a16="http://schemas.microsoft.com/office/drawing/2014/main" id="{6028E58D-C07C-0031-2431-D8497507E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296131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894A-D098-00A2-68F6-2C723666E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BDD0309-8F74-E642-7660-34BDE401B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236BE4-2FBE-4D5B-F722-D31A09AF7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A8266A3C-F668-893C-4117-25149CBFA8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99530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FE2A-AD0C-FA38-58A5-C56896F01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B178FC7-D9DD-69F8-24FC-098A4EB10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56F51C0F-59CE-285A-391A-7B7FA8004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FFB71752-11D4-5972-AFFD-92D1C565BA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50280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465762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3595865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ue and green circular design&#10;&#10;Description automatically generated">
            <a:extLst>
              <a:ext uri="{FF2B5EF4-FFF2-40B4-BE49-F238E27FC236}">
                <a16:creationId xmlns:a16="http://schemas.microsoft.com/office/drawing/2014/main" id="{D6579A68-955B-7944-A411-78CFA6EF41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463069"/>
            <a:ext cx="1051252" cy="974721"/>
          </a:xfrm>
          <a:prstGeom prst="rect">
            <a:avLst/>
          </a:prstGeom>
        </p:spPr>
      </p:pic>
    </p:spTree>
    <p:extLst>
      <p:ext uri="{BB962C8B-B14F-4D97-AF65-F5344CB8AC3E}">
        <p14:creationId xmlns:p14="http://schemas.microsoft.com/office/powerpoint/2010/main" val="3987789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1_Full Image without Header &amp;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1000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17_Full Image without Header &amp; Foot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3143907-AD36-4D6A-8784-D537169C3D13}"/>
              </a:ext>
            </a:extLst>
          </p:cNvPr>
          <p:cNvSpPr>
            <a:spLocks noGrp="1"/>
          </p:cNvSpPr>
          <p:nvPr>
            <p:ph type="pic" sz="quarter" idx="18" hasCustomPrompt="1"/>
          </p:nvPr>
        </p:nvSpPr>
        <p:spPr>
          <a:xfrm>
            <a:off x="330674" y="329226"/>
            <a:ext cx="11530648" cy="6199548"/>
          </a:xfrm>
          <a:custGeom>
            <a:avLst/>
            <a:gdLst>
              <a:gd name="connsiteX0" fmla="*/ 0 w 11530648"/>
              <a:gd name="connsiteY0" fmla="*/ 0 h 6199548"/>
              <a:gd name="connsiteX1" fmla="*/ 11530648 w 11530648"/>
              <a:gd name="connsiteY1" fmla="*/ 0 h 6199548"/>
              <a:gd name="connsiteX2" fmla="*/ 11530648 w 11530648"/>
              <a:gd name="connsiteY2" fmla="*/ 6199548 h 6199548"/>
              <a:gd name="connsiteX3" fmla="*/ 0 w 11530648"/>
              <a:gd name="connsiteY3" fmla="*/ 6199548 h 6199548"/>
            </a:gdLst>
            <a:ahLst/>
            <a:cxnLst>
              <a:cxn ang="0">
                <a:pos x="connsiteX0" y="connsiteY0"/>
              </a:cxn>
              <a:cxn ang="0">
                <a:pos x="connsiteX1" y="connsiteY1"/>
              </a:cxn>
              <a:cxn ang="0">
                <a:pos x="connsiteX2" y="connsiteY2"/>
              </a:cxn>
              <a:cxn ang="0">
                <a:pos x="connsiteX3" y="connsiteY3"/>
              </a:cxn>
            </a:cxnLst>
            <a:rect l="l" t="t" r="r" b="b"/>
            <a:pathLst>
              <a:path w="11530648" h="6199548">
                <a:moveTo>
                  <a:pt x="0" y="0"/>
                </a:moveTo>
                <a:lnTo>
                  <a:pt x="11530648" y="0"/>
                </a:lnTo>
                <a:lnTo>
                  <a:pt x="11530648" y="6199548"/>
                </a:lnTo>
                <a:lnTo>
                  <a:pt x="0" y="6199548"/>
                </a:lnTo>
                <a:close/>
              </a:path>
            </a:pathLst>
          </a:custGeom>
        </p:spPr>
        <p:txBody>
          <a:bodyPr wrap="square">
            <a:noAutofit/>
          </a:bodyPr>
          <a:lstStyle>
            <a:lvl1pPr marL="0" indent="0">
              <a:buFontTx/>
              <a:buNone/>
              <a:defRPr sz="1200">
                <a:latin typeface="Poppins" panose="00000500000000000000" pitchFamily="2" charset="0"/>
                <a:cs typeface="Poppins" panose="00000500000000000000" pitchFamily="2" charset="0"/>
              </a:defRPr>
            </a:lvl1pPr>
          </a:lstStyle>
          <a:p>
            <a:r>
              <a:rPr lang="en-US" dirty="0"/>
              <a:t>Picture</a:t>
            </a:r>
          </a:p>
        </p:txBody>
      </p:sp>
    </p:spTree>
    <p:extLst>
      <p:ext uri="{BB962C8B-B14F-4D97-AF65-F5344CB8AC3E}">
        <p14:creationId xmlns:p14="http://schemas.microsoft.com/office/powerpoint/2010/main" val="1342802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A7D9C1-4D3D-AB4E-90A0-2BFE0C3C1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AB480BDE-79E0-F505-4ECF-B055E22CE4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2447056198"/>
      </p:ext>
    </p:extLst>
  </p:cSld>
  <p:clrMap bg1="lt1" tx1="dk1" bg2="lt2" tx2="dk2" accent1="accent1" accent2="accent2" accent3="accent3" accent4="accent4" accent5="accent5" accent6="accent6" hlink="hlink" folHlink="folHlink"/>
  <p:sldLayoutIdLst>
    <p:sldLayoutId id="2147483659" r:id="rId1"/>
    <p:sldLayoutId id="2147483649" r:id="rId2"/>
    <p:sldLayoutId id="2147483660" r:id="rId3"/>
    <p:sldLayoutId id="2147483661" r:id="rId4"/>
    <p:sldLayoutId id="2147483662" r:id="rId5"/>
    <p:sldLayoutId id="2147483664" r:id="rId6"/>
    <p:sldLayoutId id="2147483663" r:id="rId7"/>
    <p:sldLayoutId id="2147483665" r:id="rId8"/>
    <p:sldLayoutId id="2147483650" r:id="rId9"/>
    <p:sldLayoutId id="2147483651" r:id="rId10"/>
    <p:sldLayoutId id="2147483652" r:id="rId11"/>
    <p:sldLayoutId id="2147483653" r:id="rId12"/>
    <p:sldLayoutId id="2147483656" r:id="rId13"/>
    <p:sldLayoutId id="2147483657" r:id="rId14"/>
    <p:sldLayoutId id="2147483666" r:id="rId15"/>
    <p:sldLayoutId id="2147483667" r:id="rId16"/>
    <p:sldLayoutId id="2147483655" r:id="rId17"/>
    <p:sldLayoutId id="2147483668" r:id="rId18"/>
    <p:sldLayoutId id="2147483669"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1"/>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2"/>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3"/>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www.publicdomainpictures.net/view-image.php?image=192791&amp;picture=summer-landscap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13.sv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2.pn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29.png"/><Relationship Id="rId18" Type="http://schemas.openxmlformats.org/officeDocument/2006/relationships/image" Target="../media/image3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17" Type="http://schemas.openxmlformats.org/officeDocument/2006/relationships/image" Target="../media/image33.png"/><Relationship Id="rId2" Type="http://schemas.openxmlformats.org/officeDocument/2006/relationships/notesSlide" Target="../notesSlides/notesSlide10.xml"/><Relationship Id="rId16" Type="http://schemas.openxmlformats.org/officeDocument/2006/relationships/image" Target="../media/image32.svg"/><Relationship Id="rId20" Type="http://schemas.openxmlformats.org/officeDocument/2006/relationships/image" Target="../media/image36.svg"/><Relationship Id="rId1" Type="http://schemas.openxmlformats.org/officeDocument/2006/relationships/slideLayout" Target="../slideLayouts/slideLayout17.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sv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svg"/><Relationship Id="rId18" Type="http://schemas.openxmlformats.org/officeDocument/2006/relationships/image" Target="../media/image53.png"/><Relationship Id="rId3" Type="http://schemas.openxmlformats.org/officeDocument/2006/relationships/image" Target="../media/image38.png"/><Relationship Id="rId21" Type="http://schemas.openxmlformats.org/officeDocument/2006/relationships/image" Target="../media/image56.svg"/><Relationship Id="rId7" Type="http://schemas.openxmlformats.org/officeDocument/2006/relationships/image" Target="../media/image42.png"/><Relationship Id="rId12" Type="http://schemas.openxmlformats.org/officeDocument/2006/relationships/image" Target="../media/image47.png"/><Relationship Id="rId17" Type="http://schemas.openxmlformats.org/officeDocument/2006/relationships/image" Target="../media/image52.svg"/><Relationship Id="rId2" Type="http://schemas.openxmlformats.org/officeDocument/2006/relationships/notesSlide" Target="../notesSlides/notesSlide13.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17.xml"/><Relationship Id="rId6" Type="http://schemas.openxmlformats.org/officeDocument/2006/relationships/image" Target="../media/image41.png"/><Relationship Id="rId11" Type="http://schemas.openxmlformats.org/officeDocument/2006/relationships/image" Target="../media/image46.svg"/><Relationship Id="rId24" Type="http://schemas.openxmlformats.org/officeDocument/2006/relationships/image" Target="../media/image59.png"/><Relationship Id="rId5" Type="http://schemas.openxmlformats.org/officeDocument/2006/relationships/image" Target="../media/image40.png"/><Relationship Id="rId15" Type="http://schemas.openxmlformats.org/officeDocument/2006/relationships/image" Target="../media/image50.svg"/><Relationship Id="rId23" Type="http://schemas.openxmlformats.org/officeDocument/2006/relationships/image" Target="../media/image58.svg"/><Relationship Id="rId10" Type="http://schemas.openxmlformats.org/officeDocument/2006/relationships/image" Target="../media/image45.png"/><Relationship Id="rId19" Type="http://schemas.openxmlformats.org/officeDocument/2006/relationships/image" Target="../media/image54.sv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svg"/><Relationship Id="rId18" Type="http://schemas.openxmlformats.org/officeDocument/2006/relationships/image" Target="../media/image53.png"/><Relationship Id="rId3" Type="http://schemas.openxmlformats.org/officeDocument/2006/relationships/image" Target="../media/image60.png"/><Relationship Id="rId21" Type="http://schemas.openxmlformats.org/officeDocument/2006/relationships/image" Target="../media/image56.svg"/><Relationship Id="rId7" Type="http://schemas.openxmlformats.org/officeDocument/2006/relationships/image" Target="../media/image62.png"/><Relationship Id="rId12" Type="http://schemas.openxmlformats.org/officeDocument/2006/relationships/image" Target="../media/image49.png"/><Relationship Id="rId17" Type="http://schemas.openxmlformats.org/officeDocument/2006/relationships/image" Target="../media/image52.svg"/><Relationship Id="rId2" Type="http://schemas.openxmlformats.org/officeDocument/2006/relationships/notesSlide" Target="../notesSlides/notesSlide14.xml"/><Relationship Id="rId16" Type="http://schemas.openxmlformats.org/officeDocument/2006/relationships/image" Target="../media/image51.png"/><Relationship Id="rId20" Type="http://schemas.openxmlformats.org/officeDocument/2006/relationships/image" Target="../media/image55.png"/><Relationship Id="rId1" Type="http://schemas.openxmlformats.org/officeDocument/2006/relationships/slideLayout" Target="../slideLayouts/slideLayout17.xml"/><Relationship Id="rId6" Type="http://schemas.openxmlformats.org/officeDocument/2006/relationships/image" Target="../media/image61.png"/><Relationship Id="rId11" Type="http://schemas.openxmlformats.org/officeDocument/2006/relationships/image" Target="../media/image48.svg"/><Relationship Id="rId24" Type="http://schemas.openxmlformats.org/officeDocument/2006/relationships/image" Target="../media/image59.png"/><Relationship Id="rId5" Type="http://schemas.openxmlformats.org/officeDocument/2006/relationships/image" Target="../media/image40.png"/><Relationship Id="rId15" Type="http://schemas.openxmlformats.org/officeDocument/2006/relationships/image" Target="../media/image64.svg"/><Relationship Id="rId23" Type="http://schemas.openxmlformats.org/officeDocument/2006/relationships/image" Target="../media/image58.svg"/><Relationship Id="rId10" Type="http://schemas.openxmlformats.org/officeDocument/2006/relationships/image" Target="../media/image47.png"/><Relationship Id="rId19" Type="http://schemas.openxmlformats.org/officeDocument/2006/relationships/image" Target="../media/image54.svg"/><Relationship Id="rId4" Type="http://schemas.openxmlformats.org/officeDocument/2006/relationships/image" Target="../media/image39.png"/><Relationship Id="rId9" Type="http://schemas.openxmlformats.org/officeDocument/2006/relationships/image" Target="../media/image46.svg"/><Relationship Id="rId14" Type="http://schemas.openxmlformats.org/officeDocument/2006/relationships/image" Target="../media/image63.png"/><Relationship Id="rId22" Type="http://schemas.openxmlformats.org/officeDocument/2006/relationships/image" Target="../media/image57.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png"/><Relationship Id="rId7" Type="http://schemas.openxmlformats.org/officeDocument/2006/relationships/image" Target="../media/image69.svg"/><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image" Target="../media/image68.png"/><Relationship Id="rId5" Type="http://schemas.openxmlformats.org/officeDocument/2006/relationships/image" Target="../media/image67.svg"/><Relationship Id="rId4" Type="http://schemas.openxmlformats.org/officeDocument/2006/relationships/image" Target="../media/image66.png"/><Relationship Id="rId9" Type="http://schemas.openxmlformats.org/officeDocument/2006/relationships/image" Target="../media/image71.svg"/></Relationships>
</file>

<file path=ppt/slides/_rels/slide1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79.jp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hyperlink" Target="https://creativecommons.org/licenses/by-nc-nd/3.0/" TargetMode="External"/><Relationship Id="rId4" Type="http://schemas.openxmlformats.org/officeDocument/2006/relationships/hyperlink" Target="https://divisbyzero.com/2009/11/26/the-geometry-of-meandering-river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s://pxhere.com/en/photo/1115999"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82.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9.xml"/><Relationship Id="rId4" Type="http://schemas.openxmlformats.org/officeDocument/2006/relationships/image" Target="../media/image83.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43.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A93A-062B-3CE8-4919-60F122D3CA3C}"/>
              </a:ext>
            </a:extLst>
          </p:cNvPr>
          <p:cNvSpPr>
            <a:spLocks noGrp="1"/>
          </p:cNvSpPr>
          <p:nvPr>
            <p:ph type="ctrTitle"/>
          </p:nvPr>
        </p:nvSpPr>
        <p:spPr/>
        <p:txBody>
          <a:bodyPr/>
          <a:lstStyle/>
          <a:p>
            <a:r>
              <a:rPr lang="en-CA" dirty="0"/>
              <a:t>Welcome to Momentum</a:t>
            </a:r>
          </a:p>
        </p:txBody>
      </p:sp>
      <p:sp>
        <p:nvSpPr>
          <p:cNvPr id="3" name="Subtitle 2">
            <a:extLst>
              <a:ext uri="{FF2B5EF4-FFF2-40B4-BE49-F238E27FC236}">
                <a16:creationId xmlns:a16="http://schemas.microsoft.com/office/drawing/2014/main" id="{C233DCDD-E950-561F-1C7E-5BA711A9E9D1}"/>
              </a:ext>
            </a:extLst>
          </p:cNvPr>
          <p:cNvSpPr>
            <a:spLocks noGrp="1"/>
          </p:cNvSpPr>
          <p:nvPr>
            <p:ph type="subTitle" idx="1"/>
          </p:nvPr>
        </p:nvSpPr>
        <p:spPr/>
        <p:txBody>
          <a:bodyPr/>
          <a:lstStyle/>
          <a:p>
            <a:r>
              <a:rPr lang="en-CA" dirty="0"/>
              <a:t>Module 2</a:t>
            </a:r>
          </a:p>
        </p:txBody>
      </p:sp>
    </p:spTree>
    <p:extLst>
      <p:ext uri="{BB962C8B-B14F-4D97-AF65-F5344CB8AC3E}">
        <p14:creationId xmlns:p14="http://schemas.microsoft.com/office/powerpoint/2010/main" val="1450179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3AF7-A33A-0AEE-3924-3B75EB291A85}"/>
              </a:ext>
            </a:extLst>
          </p:cNvPr>
          <p:cNvSpPr>
            <a:spLocks noGrp="1"/>
          </p:cNvSpPr>
          <p:nvPr>
            <p:ph type="title"/>
          </p:nvPr>
        </p:nvSpPr>
        <p:spPr>
          <a:xfrm>
            <a:off x="7255313" y="318233"/>
            <a:ext cx="3236843" cy="1325563"/>
          </a:xfrm>
        </p:spPr>
        <p:txBody>
          <a:bodyPr/>
          <a:lstStyle/>
          <a:p>
            <a:pPr marL="571500" indent="-571500">
              <a:buBlip>
                <a:blip r:embed="rId3"/>
              </a:buBlip>
            </a:pPr>
            <a:r>
              <a:rPr lang="en-CA"/>
              <a:t>Morning Routine</a:t>
            </a:r>
          </a:p>
        </p:txBody>
      </p:sp>
      <p:sp>
        <p:nvSpPr>
          <p:cNvPr id="3" name="Content Placeholder 2">
            <a:extLst>
              <a:ext uri="{FF2B5EF4-FFF2-40B4-BE49-F238E27FC236}">
                <a16:creationId xmlns:a16="http://schemas.microsoft.com/office/drawing/2014/main" id="{9270E67B-BA42-D182-D6E2-69BC32D197AB}"/>
              </a:ext>
            </a:extLst>
          </p:cNvPr>
          <p:cNvSpPr>
            <a:spLocks noGrp="1"/>
          </p:cNvSpPr>
          <p:nvPr>
            <p:ph idx="1"/>
          </p:nvPr>
        </p:nvSpPr>
        <p:spPr>
          <a:xfrm>
            <a:off x="6284081" y="1972042"/>
            <a:ext cx="5179305" cy="4351338"/>
          </a:xfrm>
        </p:spPr>
        <p:txBody>
          <a:bodyPr>
            <a:normAutofit/>
          </a:bodyPr>
          <a:lstStyle/>
          <a:p>
            <a:pPr marL="0" indent="0">
              <a:buNone/>
            </a:pPr>
            <a:r>
              <a:rPr lang="en-CA" sz="2400"/>
              <a:t>For the first 30-minutes of our time together let’s slow down and settle in!</a:t>
            </a:r>
          </a:p>
          <a:p>
            <a:pPr lvl="1">
              <a:spcAft>
                <a:spcPts val="1200"/>
              </a:spcAft>
            </a:pPr>
            <a:r>
              <a:rPr lang="en-CA" sz="2000"/>
              <a:t>Do you have coffee/tea/water? Feel free to grab some! </a:t>
            </a:r>
          </a:p>
          <a:p>
            <a:pPr lvl="1">
              <a:spcAft>
                <a:spcPts val="1200"/>
              </a:spcAft>
            </a:pPr>
            <a:r>
              <a:rPr lang="en-CA" sz="2000"/>
              <a:t>Take some time to get comfortable in your space</a:t>
            </a:r>
          </a:p>
          <a:p>
            <a:pPr lvl="1">
              <a:spcAft>
                <a:spcPts val="1200"/>
              </a:spcAft>
            </a:pPr>
            <a:r>
              <a:rPr lang="en-CA" sz="2000"/>
              <a:t>Have any good articles, memes, funny facts, or quotes to share with everyone? Feel free to share links in the chat! </a:t>
            </a:r>
          </a:p>
        </p:txBody>
      </p:sp>
      <p:pic>
        <p:nvPicPr>
          <p:cNvPr id="7" name="Picture 5" descr="Tall grass at sunrise">
            <a:extLst>
              <a:ext uri="{FF2B5EF4-FFF2-40B4-BE49-F238E27FC236}">
                <a16:creationId xmlns:a16="http://schemas.microsoft.com/office/drawing/2014/main" id="{78F4933E-9CC5-0F02-08D3-DFAA0D2290AC}"/>
              </a:ext>
            </a:extLst>
          </p:cNvPr>
          <p:cNvPicPr>
            <a:picLocks noChangeAspect="1"/>
          </p:cNvPicPr>
          <p:nvPr/>
        </p:nvPicPr>
        <p:blipFill rotWithShape="1">
          <a:blip r:embed="rId4"/>
          <a:srcRect l="29198" r="11691"/>
          <a:stretch/>
        </p:blipFill>
        <p:spPr>
          <a:xfrm>
            <a:off x="0" y="0"/>
            <a:ext cx="6096000" cy="6857990"/>
          </a:xfrm>
          <a:prstGeom prst="rect">
            <a:avLst/>
          </a:prstGeom>
        </p:spPr>
      </p:pic>
    </p:spTree>
    <p:extLst>
      <p:ext uri="{BB962C8B-B14F-4D97-AF65-F5344CB8AC3E}">
        <p14:creationId xmlns:p14="http://schemas.microsoft.com/office/powerpoint/2010/main" val="1770275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2000"/>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CD2D-E436-73F5-379C-63CBE2E067F8}"/>
              </a:ext>
            </a:extLst>
          </p:cNvPr>
          <p:cNvSpPr>
            <a:spLocks noGrp="1"/>
          </p:cNvSpPr>
          <p:nvPr>
            <p:ph type="title"/>
          </p:nvPr>
        </p:nvSpPr>
        <p:spPr>
          <a:xfrm>
            <a:off x="275492" y="318233"/>
            <a:ext cx="6523892" cy="1325563"/>
          </a:xfrm>
        </p:spPr>
        <p:txBody>
          <a:bodyPr/>
          <a:lstStyle/>
          <a:p>
            <a:r>
              <a:rPr lang="en-CA"/>
              <a:t>Land Acknowledgement</a:t>
            </a:r>
          </a:p>
        </p:txBody>
      </p:sp>
    </p:spTree>
    <p:extLst>
      <p:ext uri="{BB962C8B-B14F-4D97-AF65-F5344CB8AC3E}">
        <p14:creationId xmlns:p14="http://schemas.microsoft.com/office/powerpoint/2010/main" val="203200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sz="2800" dirty="0">
                <a:ea typeface="+mn-lt"/>
                <a:cs typeface="+mn-lt"/>
              </a:rPr>
              <a:t>that you are carrying into this new module</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sz="2800" dirty="0"/>
              <a:t>a change you've made since In Motion (module 1) that you are excited about</a:t>
            </a:r>
            <a:endParaRPr lang="en-US" dirty="0"/>
          </a:p>
          <a:p>
            <a:endParaRPr lang="en-US" sz="2800" b="1" dirty="0"/>
          </a:p>
          <a:p>
            <a:pPr marL="0" indent="0">
              <a:buNone/>
            </a:pPr>
            <a:r>
              <a:rPr lang="en-US" sz="2800" b="1" dirty="0">
                <a:solidFill>
                  <a:srgbClr val="F5E908"/>
                </a:solidFill>
              </a:rPr>
              <a:t>Yellow</a:t>
            </a:r>
            <a:r>
              <a:rPr lang="en-US" sz="2800" b="1" dirty="0"/>
              <a:t> = supports / allies – </a:t>
            </a:r>
            <a:r>
              <a:rPr lang="en-US" sz="2800" dirty="0"/>
              <a:t>some of the supports and allies you've connected with since In Motion </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to get out of this module</a:t>
            </a:r>
            <a:r>
              <a:rPr lang="en-US" sz="2800" b="1" dirty="0"/>
              <a:t> </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4737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C509E7-919B-C2DA-229F-8FC869ACA495}"/>
              </a:ext>
            </a:extLst>
          </p:cNvPr>
          <p:cNvSpPr>
            <a:spLocks noGrp="1"/>
          </p:cNvSpPr>
          <p:nvPr>
            <p:ph type="body" sz="quarter" idx="10"/>
          </p:nvPr>
        </p:nvSpPr>
        <p:spPr>
          <a:xfrm>
            <a:off x="2194560" y="1944789"/>
            <a:ext cx="9997440" cy="4065867"/>
          </a:xfrm>
        </p:spPr>
        <p:txBody>
          <a:bodyPr numCol="2">
            <a:normAutofit lnSpcReduction="10000"/>
          </a:bodyPr>
          <a:lstStyle/>
          <a:p>
            <a:pPr marL="457200" lvl="1" indent="0">
              <a:spcAft>
                <a:spcPts val="600"/>
              </a:spcAft>
              <a:buNone/>
            </a:pPr>
            <a:r>
              <a:rPr lang="en-CA" sz="2000" b="1" dirty="0"/>
              <a:t>I AM </a:t>
            </a:r>
          </a:p>
          <a:p>
            <a:pPr lvl="1">
              <a:spcAft>
                <a:spcPts val="600"/>
              </a:spcAft>
            </a:pPr>
            <a:r>
              <a:rPr lang="en-CA" sz="2000" dirty="0"/>
              <a:t>Interests – what we like to do </a:t>
            </a:r>
          </a:p>
          <a:p>
            <a:pPr lvl="1">
              <a:spcAft>
                <a:spcPts val="600"/>
              </a:spcAft>
            </a:pPr>
            <a:r>
              <a:rPr lang="en-CA" sz="2000" dirty="0"/>
              <a:t>Values – what is important to us </a:t>
            </a:r>
          </a:p>
          <a:p>
            <a:pPr lvl="1">
              <a:spcAft>
                <a:spcPts val="600"/>
              </a:spcAft>
            </a:pPr>
            <a:r>
              <a:rPr lang="en-CA" sz="2000" dirty="0"/>
              <a:t>Motivators – what keeps us going</a:t>
            </a:r>
          </a:p>
          <a:p>
            <a:pPr marL="457200" lvl="1" indent="0">
              <a:spcAft>
                <a:spcPts val="600"/>
              </a:spcAft>
              <a:buNone/>
            </a:pPr>
            <a:endParaRPr lang="en-CA" sz="2000" b="1" dirty="0"/>
          </a:p>
          <a:p>
            <a:pPr marL="457200" lvl="1" indent="0">
              <a:spcAft>
                <a:spcPts val="600"/>
              </a:spcAft>
              <a:buNone/>
            </a:pPr>
            <a:r>
              <a:rPr lang="en-CA" sz="2000" b="1" dirty="0"/>
              <a:t>I CAN</a:t>
            </a:r>
          </a:p>
          <a:p>
            <a:pPr lvl="1">
              <a:spcAft>
                <a:spcPts val="600"/>
              </a:spcAft>
            </a:pPr>
            <a:r>
              <a:rPr lang="en-CA" sz="2000" dirty="0"/>
              <a:t>Skills – what we can do</a:t>
            </a:r>
          </a:p>
          <a:p>
            <a:pPr lvl="1">
              <a:spcAft>
                <a:spcPts val="600"/>
              </a:spcAft>
            </a:pPr>
            <a:r>
              <a:rPr lang="en-CA" sz="2000" dirty="0"/>
              <a:t>Strengths – what we do well</a:t>
            </a:r>
          </a:p>
          <a:p>
            <a:pPr lvl="1">
              <a:spcAft>
                <a:spcPts val="600"/>
              </a:spcAft>
            </a:pPr>
            <a:r>
              <a:rPr lang="en-CA" sz="2000" dirty="0"/>
              <a:t>Supports – those things that can help us along the way</a:t>
            </a:r>
          </a:p>
          <a:p>
            <a:pPr marL="457200" lvl="1" indent="0">
              <a:spcAft>
                <a:spcPts val="600"/>
              </a:spcAft>
              <a:buNone/>
            </a:pPr>
            <a:r>
              <a:rPr lang="en-CA" sz="2000" b="1" dirty="0"/>
              <a:t>I WANT</a:t>
            </a:r>
          </a:p>
          <a:p>
            <a:pPr lvl="1">
              <a:spcAft>
                <a:spcPts val="600"/>
              </a:spcAft>
            </a:pPr>
            <a:r>
              <a:rPr lang="en-CA" sz="2000" dirty="0"/>
              <a:t>Where I’d like to be</a:t>
            </a:r>
          </a:p>
          <a:p>
            <a:pPr lvl="1">
              <a:spcAft>
                <a:spcPts val="600"/>
              </a:spcAft>
            </a:pPr>
            <a:r>
              <a:rPr lang="en-CA" sz="2000" dirty="0"/>
              <a:t>What I’d like to be doing</a:t>
            </a:r>
          </a:p>
          <a:p>
            <a:pPr lvl="1">
              <a:spcAft>
                <a:spcPts val="600"/>
              </a:spcAft>
            </a:pPr>
            <a:r>
              <a:rPr lang="en-CA" sz="2000" dirty="0"/>
              <a:t>My preferred future</a:t>
            </a:r>
          </a:p>
          <a:p>
            <a:pPr marL="457200" lvl="1" indent="0">
              <a:spcAft>
                <a:spcPts val="600"/>
              </a:spcAft>
              <a:buNone/>
            </a:pPr>
            <a:endParaRPr lang="en-CA" sz="2000" b="1" dirty="0"/>
          </a:p>
          <a:p>
            <a:pPr marL="457200" lvl="1" indent="0">
              <a:spcAft>
                <a:spcPts val="600"/>
              </a:spcAft>
              <a:buNone/>
            </a:pPr>
            <a:r>
              <a:rPr lang="en-CA" sz="2000" b="1" dirty="0"/>
              <a:t>I WILL</a:t>
            </a:r>
          </a:p>
          <a:p>
            <a:pPr lvl="1">
              <a:spcAft>
                <a:spcPts val="600"/>
              </a:spcAft>
            </a:pPr>
            <a:r>
              <a:rPr lang="en-CA" sz="2000" dirty="0"/>
              <a:t>My plan for getting some of the pieces of that life I want to live</a:t>
            </a:r>
          </a:p>
          <a:p>
            <a:pPr lvl="1">
              <a:spcAft>
                <a:spcPts val="600"/>
              </a:spcAft>
            </a:pPr>
            <a:endParaRPr lang="en-CA" sz="2000" dirty="0"/>
          </a:p>
          <a:p>
            <a:pPr marL="457200" lvl="1" indent="0">
              <a:spcAft>
                <a:spcPts val="600"/>
              </a:spcAft>
              <a:buNone/>
            </a:pPr>
            <a:endParaRPr lang="en-CA" sz="2000" dirty="0"/>
          </a:p>
        </p:txBody>
      </p:sp>
      <p:sp>
        <p:nvSpPr>
          <p:cNvPr id="3" name="Title 2">
            <a:extLst>
              <a:ext uri="{FF2B5EF4-FFF2-40B4-BE49-F238E27FC236}">
                <a16:creationId xmlns:a16="http://schemas.microsoft.com/office/drawing/2014/main" id="{5DA83E45-BED5-4A67-E38B-B2C6F22A31B2}"/>
              </a:ext>
            </a:extLst>
          </p:cNvPr>
          <p:cNvSpPr>
            <a:spLocks noGrp="1"/>
          </p:cNvSpPr>
          <p:nvPr>
            <p:ph type="title"/>
          </p:nvPr>
        </p:nvSpPr>
        <p:spPr/>
        <p:txBody>
          <a:bodyPr/>
          <a:lstStyle/>
          <a:p>
            <a:pPr marL="571500" indent="-571500">
              <a:buBlip>
                <a:blip r:embed="rId3"/>
              </a:buBlip>
            </a:pPr>
            <a:r>
              <a:rPr lang="en-CA" dirty="0"/>
              <a:t>Momentum Themes</a:t>
            </a:r>
          </a:p>
        </p:txBody>
      </p:sp>
    </p:spTree>
    <p:extLst>
      <p:ext uri="{BB962C8B-B14F-4D97-AF65-F5344CB8AC3E}">
        <p14:creationId xmlns:p14="http://schemas.microsoft.com/office/powerpoint/2010/main" val="109062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98DD-2FE8-AAD4-1DFC-022C21C6CF67}"/>
              </a:ext>
            </a:extLst>
          </p:cNvPr>
          <p:cNvSpPr>
            <a:spLocks noGrp="1"/>
          </p:cNvSpPr>
          <p:nvPr>
            <p:ph type="title"/>
          </p:nvPr>
        </p:nvSpPr>
        <p:spPr/>
        <p:txBody>
          <a:bodyPr/>
          <a:lstStyle/>
          <a:p>
            <a:pPr marL="571500" indent="-571500">
              <a:buBlip>
                <a:blip r:embed="rId3"/>
              </a:buBlip>
            </a:pPr>
            <a:r>
              <a:rPr lang="en-CA" dirty="0"/>
              <a:t>Our Norms</a:t>
            </a:r>
          </a:p>
        </p:txBody>
      </p:sp>
      <p:sp>
        <p:nvSpPr>
          <p:cNvPr id="3" name="Content Placeholder 2">
            <a:extLst>
              <a:ext uri="{FF2B5EF4-FFF2-40B4-BE49-F238E27FC236}">
                <a16:creationId xmlns:a16="http://schemas.microsoft.com/office/drawing/2014/main" id="{61EFBB9D-5C23-0044-500A-A89E17527D0C}"/>
              </a:ext>
            </a:extLst>
          </p:cNvPr>
          <p:cNvSpPr>
            <a:spLocks noGrp="1"/>
          </p:cNvSpPr>
          <p:nvPr>
            <p:ph idx="1"/>
          </p:nvPr>
        </p:nvSpPr>
        <p:spPr/>
        <p:txBody>
          <a:bodyPr numCol="3"/>
          <a:lstStyle/>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marL="457200" lvl="1" indent="0">
              <a:buNone/>
            </a:pPr>
            <a:endParaRPr lang="en-CA" dirty="0"/>
          </a:p>
          <a:p>
            <a:pPr lvl="1"/>
            <a:endParaRPr lang="en-CA" dirty="0"/>
          </a:p>
        </p:txBody>
      </p:sp>
    </p:spTree>
    <p:extLst>
      <p:ext uri="{BB962C8B-B14F-4D97-AF65-F5344CB8AC3E}">
        <p14:creationId xmlns:p14="http://schemas.microsoft.com/office/powerpoint/2010/main" val="3955363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6CF4BAD-C4F2-46F7-8319-E513D6E30C9F}"/>
              </a:ext>
            </a:extLst>
          </p:cNvPr>
          <p:cNvSpPr txBox="1"/>
          <p:nvPr/>
        </p:nvSpPr>
        <p:spPr>
          <a:xfrm>
            <a:off x="386363" y="551296"/>
            <a:ext cx="3988009" cy="769441"/>
          </a:xfrm>
          <a:prstGeom prst="rect">
            <a:avLst/>
          </a:prstGeom>
          <a:noFill/>
        </p:spPr>
        <p:txBody>
          <a:bodyPr wrap="square" rtlCol="0">
            <a:spAutoFit/>
          </a:bodyPr>
          <a:lstStyle/>
          <a:p>
            <a:pPr marL="571500" indent="-571500" algn="ctr">
              <a:buBlip>
                <a:blip r:embed="rId3"/>
              </a:buBlip>
            </a:pPr>
            <a:r>
              <a:rPr lang="en-US" sz="4400" dirty="0">
                <a:latin typeface="+mj-lt"/>
                <a:ea typeface="+mj-ea"/>
                <a:cs typeface="+mj-cs"/>
              </a:rPr>
              <a:t>The 4C’s</a:t>
            </a:r>
          </a:p>
        </p:txBody>
      </p:sp>
      <p:sp>
        <p:nvSpPr>
          <p:cNvPr id="53" name="Freeform: Shape 52">
            <a:extLst>
              <a:ext uri="{FF2B5EF4-FFF2-40B4-BE49-F238E27FC236}">
                <a16:creationId xmlns:a16="http://schemas.microsoft.com/office/drawing/2014/main" id="{E427C1E1-1355-4EDB-B51D-1FE6105149C1}"/>
              </a:ext>
            </a:extLst>
          </p:cNvPr>
          <p:cNvSpPr/>
          <p:nvPr/>
        </p:nvSpPr>
        <p:spPr>
          <a:xfrm flipH="1">
            <a:off x="590207" y="2536647"/>
            <a:ext cx="2657370" cy="2293257"/>
          </a:xfrm>
          <a:custGeom>
            <a:avLst/>
            <a:gdLst>
              <a:gd name="connsiteX0" fmla="*/ 2657370 w 2657370"/>
              <a:gd name="connsiteY0" fmla="*/ 0 h 2293257"/>
              <a:gd name="connsiteX1" fmla="*/ 0 w 2657370"/>
              <a:gd name="connsiteY1" fmla="*/ 0 h 2293257"/>
              <a:gd name="connsiteX2" fmla="*/ 0 w 2657370"/>
              <a:gd name="connsiteY2" fmla="*/ 2293257 h 2293257"/>
              <a:gd name="connsiteX3" fmla="*/ 2657370 w 2657370"/>
              <a:gd name="connsiteY3" fmla="*/ 2293257 h 2293257"/>
              <a:gd name="connsiteX4" fmla="*/ 2657370 w 2657370"/>
              <a:gd name="connsiteY4" fmla="*/ 0 h 229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370" h="2293257">
                <a:moveTo>
                  <a:pt x="2657370" y="0"/>
                </a:moveTo>
                <a:lnTo>
                  <a:pt x="0" y="0"/>
                </a:lnTo>
                <a:lnTo>
                  <a:pt x="0" y="2293257"/>
                </a:lnTo>
                <a:lnTo>
                  <a:pt x="2657370" y="2293257"/>
                </a:lnTo>
                <a:lnTo>
                  <a:pt x="2657370"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A5D023D0-8872-41F1-A5CA-81DFF8C17020}"/>
              </a:ext>
            </a:extLst>
          </p:cNvPr>
          <p:cNvSpPr/>
          <p:nvPr/>
        </p:nvSpPr>
        <p:spPr>
          <a:xfrm flipH="1">
            <a:off x="3361974" y="2546355"/>
            <a:ext cx="2657370" cy="2293257"/>
          </a:xfrm>
          <a:custGeom>
            <a:avLst/>
            <a:gdLst>
              <a:gd name="connsiteX0" fmla="*/ 2657370 w 2657370"/>
              <a:gd name="connsiteY0" fmla="*/ 0 h 2293257"/>
              <a:gd name="connsiteX1" fmla="*/ 0 w 2657370"/>
              <a:gd name="connsiteY1" fmla="*/ 0 h 2293257"/>
              <a:gd name="connsiteX2" fmla="*/ 0 w 2657370"/>
              <a:gd name="connsiteY2" fmla="*/ 2293257 h 2293257"/>
              <a:gd name="connsiteX3" fmla="*/ 2657370 w 2657370"/>
              <a:gd name="connsiteY3" fmla="*/ 2293257 h 2293257"/>
              <a:gd name="connsiteX4" fmla="*/ 2657370 w 2657370"/>
              <a:gd name="connsiteY4" fmla="*/ 0 h 229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370" h="2293257">
                <a:moveTo>
                  <a:pt x="2657370" y="0"/>
                </a:moveTo>
                <a:lnTo>
                  <a:pt x="0" y="0"/>
                </a:lnTo>
                <a:lnTo>
                  <a:pt x="0" y="2293257"/>
                </a:lnTo>
                <a:lnTo>
                  <a:pt x="2657370" y="2293257"/>
                </a:lnTo>
                <a:lnTo>
                  <a:pt x="265737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1BB4818E-12EC-4429-938D-4C4866DCD1AB}"/>
              </a:ext>
            </a:extLst>
          </p:cNvPr>
          <p:cNvSpPr/>
          <p:nvPr/>
        </p:nvSpPr>
        <p:spPr>
          <a:xfrm flipH="1">
            <a:off x="6172652" y="2546355"/>
            <a:ext cx="2657370" cy="2293257"/>
          </a:xfrm>
          <a:custGeom>
            <a:avLst/>
            <a:gdLst>
              <a:gd name="connsiteX0" fmla="*/ 2657370 w 2657370"/>
              <a:gd name="connsiteY0" fmla="*/ 0 h 2293257"/>
              <a:gd name="connsiteX1" fmla="*/ 0 w 2657370"/>
              <a:gd name="connsiteY1" fmla="*/ 0 h 2293257"/>
              <a:gd name="connsiteX2" fmla="*/ 0 w 2657370"/>
              <a:gd name="connsiteY2" fmla="*/ 2293257 h 2293257"/>
              <a:gd name="connsiteX3" fmla="*/ 2657370 w 2657370"/>
              <a:gd name="connsiteY3" fmla="*/ 2293257 h 2293257"/>
              <a:gd name="connsiteX4" fmla="*/ 2657370 w 2657370"/>
              <a:gd name="connsiteY4" fmla="*/ 0 h 229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370" h="2293257">
                <a:moveTo>
                  <a:pt x="2657370" y="0"/>
                </a:moveTo>
                <a:lnTo>
                  <a:pt x="0" y="0"/>
                </a:lnTo>
                <a:lnTo>
                  <a:pt x="0" y="2293257"/>
                </a:lnTo>
                <a:lnTo>
                  <a:pt x="2657370" y="2293257"/>
                </a:lnTo>
                <a:lnTo>
                  <a:pt x="26573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22A1B13E-4810-491A-8B2A-685C2F35A3D0}"/>
              </a:ext>
            </a:extLst>
          </p:cNvPr>
          <p:cNvSpPr/>
          <p:nvPr/>
        </p:nvSpPr>
        <p:spPr>
          <a:xfrm flipH="1">
            <a:off x="8983330" y="2536646"/>
            <a:ext cx="2657371" cy="2293257"/>
          </a:xfrm>
          <a:custGeom>
            <a:avLst/>
            <a:gdLst>
              <a:gd name="connsiteX0" fmla="*/ 2657371 w 2657371"/>
              <a:gd name="connsiteY0" fmla="*/ 0 h 2293257"/>
              <a:gd name="connsiteX1" fmla="*/ 0 w 2657371"/>
              <a:gd name="connsiteY1" fmla="*/ 0 h 2293257"/>
              <a:gd name="connsiteX2" fmla="*/ 0 w 2657371"/>
              <a:gd name="connsiteY2" fmla="*/ 2293257 h 2293257"/>
              <a:gd name="connsiteX3" fmla="*/ 2657371 w 2657371"/>
              <a:gd name="connsiteY3" fmla="*/ 2293257 h 2293257"/>
              <a:gd name="connsiteX4" fmla="*/ 2657371 w 2657371"/>
              <a:gd name="connsiteY4" fmla="*/ 0 h 2293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7371" h="2293257">
                <a:moveTo>
                  <a:pt x="2657371" y="0"/>
                </a:moveTo>
                <a:lnTo>
                  <a:pt x="0" y="0"/>
                </a:lnTo>
                <a:lnTo>
                  <a:pt x="0" y="2293257"/>
                </a:lnTo>
                <a:lnTo>
                  <a:pt x="2657371" y="2293257"/>
                </a:lnTo>
                <a:lnTo>
                  <a:pt x="2657371"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TextBox 72">
            <a:extLst>
              <a:ext uri="{FF2B5EF4-FFF2-40B4-BE49-F238E27FC236}">
                <a16:creationId xmlns:a16="http://schemas.microsoft.com/office/drawing/2014/main" id="{229CCBC8-2305-4A11-803D-B92F3FF4E6CE}"/>
              </a:ext>
            </a:extLst>
          </p:cNvPr>
          <p:cNvSpPr txBox="1"/>
          <p:nvPr/>
        </p:nvSpPr>
        <p:spPr>
          <a:xfrm>
            <a:off x="4047388" y="3768089"/>
            <a:ext cx="1540026" cy="523220"/>
          </a:xfrm>
          <a:prstGeom prst="rect">
            <a:avLst/>
          </a:prstGeom>
          <a:noFill/>
        </p:spPr>
        <p:txBody>
          <a:bodyPr wrap="square" rtlCol="0">
            <a:spAutoFit/>
          </a:bodyPr>
          <a:lstStyle/>
          <a:p>
            <a:pPr algn="ctr"/>
            <a:r>
              <a:rPr lang="en-US" sz="2800" dirty="0">
                <a:solidFill>
                  <a:schemeClr val="bg2"/>
                </a:solidFill>
                <a:latin typeface="Poppins SemiBold" panose="00000700000000000000" pitchFamily="2" charset="0"/>
                <a:cs typeface="Poppins SemiBold" panose="00000700000000000000" pitchFamily="2" charset="0"/>
              </a:rPr>
              <a:t>Cuisine</a:t>
            </a:r>
            <a:endParaRPr lang="en-US" sz="1500" dirty="0">
              <a:solidFill>
                <a:schemeClr val="bg2"/>
              </a:solidFill>
              <a:latin typeface="Poppins SemiBold" panose="00000700000000000000" pitchFamily="2" charset="0"/>
              <a:cs typeface="Poppins SemiBold" panose="00000700000000000000" pitchFamily="2" charset="0"/>
            </a:endParaRPr>
          </a:p>
        </p:txBody>
      </p:sp>
      <p:sp>
        <p:nvSpPr>
          <p:cNvPr id="62" name="TextBox 61">
            <a:extLst>
              <a:ext uri="{FF2B5EF4-FFF2-40B4-BE49-F238E27FC236}">
                <a16:creationId xmlns:a16="http://schemas.microsoft.com/office/drawing/2014/main" id="{B70431A8-A2BE-44AA-9246-6E1588C0E666}"/>
              </a:ext>
            </a:extLst>
          </p:cNvPr>
          <p:cNvSpPr txBox="1"/>
          <p:nvPr/>
        </p:nvSpPr>
        <p:spPr>
          <a:xfrm>
            <a:off x="1127598" y="3768089"/>
            <a:ext cx="1582587" cy="523220"/>
          </a:xfrm>
          <a:prstGeom prst="rect">
            <a:avLst/>
          </a:prstGeom>
          <a:noFill/>
        </p:spPr>
        <p:txBody>
          <a:bodyPr wrap="square" rtlCol="0">
            <a:spAutoFit/>
          </a:bodyPr>
          <a:lstStyle/>
          <a:p>
            <a:pPr algn="ctr"/>
            <a:r>
              <a:rPr lang="en-US" sz="2800" dirty="0" err="1">
                <a:solidFill>
                  <a:schemeClr val="bg1"/>
                </a:solidFill>
                <a:latin typeface="Poppins SemiBold" panose="00000700000000000000" pitchFamily="2" charset="0"/>
                <a:cs typeface="Poppins SemiBold" panose="00000700000000000000" pitchFamily="2" charset="0"/>
              </a:rPr>
              <a:t>Colour</a:t>
            </a:r>
            <a:endParaRPr lang="en-US" sz="1500" dirty="0">
              <a:solidFill>
                <a:schemeClr val="bg1"/>
              </a:solidFill>
              <a:latin typeface="Poppins SemiBold" panose="00000700000000000000" pitchFamily="2" charset="0"/>
              <a:cs typeface="Poppins SemiBold" panose="00000700000000000000" pitchFamily="2" charset="0"/>
            </a:endParaRPr>
          </a:p>
        </p:txBody>
      </p:sp>
      <p:sp>
        <p:nvSpPr>
          <p:cNvPr id="69" name="TextBox 68">
            <a:extLst>
              <a:ext uri="{FF2B5EF4-FFF2-40B4-BE49-F238E27FC236}">
                <a16:creationId xmlns:a16="http://schemas.microsoft.com/office/drawing/2014/main" id="{638282D3-44D0-4BE5-983B-5D1761DC4F2E}"/>
              </a:ext>
            </a:extLst>
          </p:cNvPr>
          <p:cNvSpPr txBox="1"/>
          <p:nvPr/>
        </p:nvSpPr>
        <p:spPr>
          <a:xfrm>
            <a:off x="6615538" y="3768089"/>
            <a:ext cx="1869501" cy="830997"/>
          </a:xfrm>
          <a:prstGeom prst="rect">
            <a:avLst/>
          </a:prstGeom>
          <a:noFill/>
        </p:spPr>
        <p:txBody>
          <a:bodyPr wrap="square" rtlCol="0">
            <a:spAutoFit/>
          </a:bodyPr>
          <a:lstStyle/>
          <a:p>
            <a:pPr algn="ctr"/>
            <a:r>
              <a:rPr lang="en-US" sz="2800" dirty="0">
                <a:solidFill>
                  <a:schemeClr val="bg1"/>
                </a:solidFill>
                <a:latin typeface="Poppins SemiBold" panose="00000700000000000000" pitchFamily="2" charset="0"/>
                <a:cs typeface="Poppins SemiBold" panose="00000700000000000000" pitchFamily="2" charset="0"/>
              </a:rPr>
              <a:t>Country </a:t>
            </a:r>
          </a:p>
          <a:p>
            <a:pPr algn="ctr"/>
            <a:r>
              <a:rPr lang="en-US" sz="1200" i="1" dirty="0">
                <a:solidFill>
                  <a:schemeClr val="bg1"/>
                </a:solidFill>
                <a:latin typeface="Poppins SemiBold" panose="00000700000000000000" pitchFamily="2" charset="0"/>
                <a:cs typeface="Poppins SemiBold" panose="00000700000000000000" pitchFamily="2" charset="0"/>
              </a:rPr>
              <a:t>To visit</a:t>
            </a:r>
            <a:r>
              <a:rPr lang="en-US" sz="2000" i="1" dirty="0">
                <a:solidFill>
                  <a:schemeClr val="bg1"/>
                </a:solidFill>
                <a:latin typeface="Poppins SemiBold" panose="00000700000000000000" pitchFamily="2" charset="0"/>
                <a:cs typeface="Poppins SemiBold" panose="00000700000000000000" pitchFamily="2" charset="0"/>
              </a:rPr>
              <a:t> </a:t>
            </a:r>
          </a:p>
        </p:txBody>
      </p:sp>
      <p:sp>
        <p:nvSpPr>
          <p:cNvPr id="77" name="TextBox 76">
            <a:extLst>
              <a:ext uri="{FF2B5EF4-FFF2-40B4-BE49-F238E27FC236}">
                <a16:creationId xmlns:a16="http://schemas.microsoft.com/office/drawing/2014/main" id="{C67AF72E-EFEC-49C2-AAEE-6BAB94F7E167}"/>
              </a:ext>
            </a:extLst>
          </p:cNvPr>
          <p:cNvSpPr txBox="1"/>
          <p:nvPr/>
        </p:nvSpPr>
        <p:spPr>
          <a:xfrm>
            <a:off x="9487326" y="3768089"/>
            <a:ext cx="1664026" cy="954107"/>
          </a:xfrm>
          <a:prstGeom prst="rect">
            <a:avLst/>
          </a:prstGeom>
          <a:noFill/>
        </p:spPr>
        <p:txBody>
          <a:bodyPr wrap="square" rtlCol="0">
            <a:spAutoFit/>
          </a:bodyPr>
          <a:lstStyle/>
          <a:p>
            <a:pPr algn="ctr"/>
            <a:r>
              <a:rPr lang="en-US" sz="2800" dirty="0">
                <a:solidFill>
                  <a:schemeClr val="bg2"/>
                </a:solidFill>
                <a:latin typeface="Poppins SemiBold" panose="00000700000000000000" pitchFamily="2" charset="0"/>
                <a:cs typeface="Poppins SemiBold" panose="00000700000000000000" pitchFamily="2" charset="0"/>
              </a:rPr>
              <a:t>Closet Dream</a:t>
            </a:r>
          </a:p>
        </p:txBody>
      </p:sp>
      <p:pic>
        <p:nvPicPr>
          <p:cNvPr id="3" name="Graphic 2" descr="Rainbow with solid fill">
            <a:extLst>
              <a:ext uri="{FF2B5EF4-FFF2-40B4-BE49-F238E27FC236}">
                <a16:creationId xmlns:a16="http://schemas.microsoft.com/office/drawing/2014/main" id="{65B44F6E-C175-4345-B21C-2984CFC96B9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65968" y="3040890"/>
            <a:ext cx="914400" cy="914400"/>
          </a:xfrm>
          <a:prstGeom prst="rect">
            <a:avLst/>
          </a:prstGeom>
        </p:spPr>
      </p:pic>
      <p:pic>
        <p:nvPicPr>
          <p:cNvPr id="5" name="Graphic 4" descr="Pasta outline">
            <a:extLst>
              <a:ext uri="{FF2B5EF4-FFF2-40B4-BE49-F238E27FC236}">
                <a16:creationId xmlns:a16="http://schemas.microsoft.com/office/drawing/2014/main" id="{BD19CF2D-CBD6-4118-9D39-62CBD29828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354713" y="2932924"/>
            <a:ext cx="914400" cy="914400"/>
          </a:xfrm>
          <a:prstGeom prst="rect">
            <a:avLst/>
          </a:prstGeom>
        </p:spPr>
      </p:pic>
      <p:pic>
        <p:nvPicPr>
          <p:cNvPr id="10" name="Graphic 9" descr="Earth globe: Americas with solid fill">
            <a:extLst>
              <a:ext uri="{FF2B5EF4-FFF2-40B4-BE49-F238E27FC236}">
                <a16:creationId xmlns:a16="http://schemas.microsoft.com/office/drawing/2014/main" id="{1665296D-C289-4827-BD45-AF3A56D7B70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93089" y="2965585"/>
            <a:ext cx="914400" cy="914400"/>
          </a:xfrm>
          <a:prstGeom prst="rect">
            <a:avLst/>
          </a:prstGeom>
        </p:spPr>
      </p:pic>
      <p:pic>
        <p:nvPicPr>
          <p:cNvPr id="12" name="Graphic 11" descr="Kite with solid fill">
            <a:extLst>
              <a:ext uri="{FF2B5EF4-FFF2-40B4-BE49-F238E27FC236}">
                <a16:creationId xmlns:a16="http://schemas.microsoft.com/office/drawing/2014/main" id="{3BF4BB51-D2FF-4775-9EB0-BFF9516534F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245059">
            <a:off x="9912646" y="3040890"/>
            <a:ext cx="813386" cy="813386"/>
          </a:xfrm>
          <a:prstGeom prst="rect">
            <a:avLst/>
          </a:prstGeom>
        </p:spPr>
      </p:pic>
      <p:sp>
        <p:nvSpPr>
          <p:cNvPr id="2" name="TextBox 1">
            <a:extLst>
              <a:ext uri="{FF2B5EF4-FFF2-40B4-BE49-F238E27FC236}">
                <a16:creationId xmlns:a16="http://schemas.microsoft.com/office/drawing/2014/main" id="{9235915F-B144-D9BE-DFD1-10C4DD36C24A}"/>
              </a:ext>
            </a:extLst>
          </p:cNvPr>
          <p:cNvSpPr txBox="1"/>
          <p:nvPr/>
        </p:nvSpPr>
        <p:spPr>
          <a:xfrm>
            <a:off x="974106" y="5661403"/>
            <a:ext cx="10243787" cy="369332"/>
          </a:xfrm>
          <a:prstGeom prst="rect">
            <a:avLst/>
          </a:prstGeom>
          <a:noFill/>
        </p:spPr>
        <p:txBody>
          <a:bodyPr wrap="square" rtlCol="0">
            <a:spAutoFit/>
          </a:bodyPr>
          <a:lstStyle/>
          <a:p>
            <a:pPr algn="ctr"/>
            <a:r>
              <a:rPr lang="en-CA" b="1" dirty="0"/>
              <a:t>Write down your favourite for each of the 4 C’s – keep them a secret! </a:t>
            </a:r>
          </a:p>
        </p:txBody>
      </p:sp>
    </p:spTree>
    <p:extLst>
      <p:ext uri="{BB962C8B-B14F-4D97-AF65-F5344CB8AC3E}">
        <p14:creationId xmlns:p14="http://schemas.microsoft.com/office/powerpoint/2010/main" val="22567754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barn(inVertical)">
                                      <p:cBhvr>
                                        <p:cTn id="12" dur="500"/>
                                        <p:tgtEl>
                                          <p:spTgt spid="5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barn(inVertical)">
                                      <p:cBhvr>
                                        <p:cTn id="15" dur="500"/>
                                        <p:tgtEl>
                                          <p:spTgt spid="52"/>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barn(inVertical)">
                                      <p:cBhvr>
                                        <p:cTn id="18" dur="500"/>
                                        <p:tgtEl>
                                          <p:spTgt spid="5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0"/>
                                        </p:tgtEl>
                                        <p:attrNameLst>
                                          <p:attrName>style.visibility</p:attrName>
                                        </p:attrNameLst>
                                      </p:cBhvr>
                                      <p:to>
                                        <p:strVal val="visible"/>
                                      </p:to>
                                    </p:set>
                                    <p:animEffect transition="in" filter="barn(inVertical)">
                                      <p:cBhvr>
                                        <p:cTn id="21" dur="500"/>
                                        <p:tgtEl>
                                          <p:spTgt spid="5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500" fill="hold"/>
                                        <p:tgtEl>
                                          <p:spTgt spid="73"/>
                                        </p:tgtEl>
                                        <p:attrNameLst>
                                          <p:attrName>ppt_x</p:attrName>
                                        </p:attrNameLst>
                                      </p:cBhvr>
                                      <p:tavLst>
                                        <p:tav tm="0">
                                          <p:val>
                                            <p:strVal val="#ppt_x"/>
                                          </p:val>
                                        </p:tav>
                                        <p:tav tm="100000">
                                          <p:val>
                                            <p:strVal val="#ppt_x"/>
                                          </p:val>
                                        </p:tav>
                                      </p:tavLst>
                                    </p:anim>
                                    <p:anim calcmode="lin" valueType="num">
                                      <p:cBhvr additive="base">
                                        <p:cTn id="27" dur="500" fill="hold"/>
                                        <p:tgtEl>
                                          <p:spTgt spid="7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ppt_x"/>
                                          </p:val>
                                        </p:tav>
                                        <p:tav tm="100000">
                                          <p:val>
                                            <p:strVal val="#ppt_x"/>
                                          </p:val>
                                        </p:tav>
                                      </p:tavLst>
                                    </p:anim>
                                    <p:anim calcmode="lin" valueType="num">
                                      <p:cBhvr additive="base">
                                        <p:cTn id="31" dur="500" fill="hold"/>
                                        <p:tgtEl>
                                          <p:spTgt spid="6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additive="base">
                                        <p:cTn id="34" dur="500" fill="hold"/>
                                        <p:tgtEl>
                                          <p:spTgt spid="69"/>
                                        </p:tgtEl>
                                        <p:attrNameLst>
                                          <p:attrName>ppt_x</p:attrName>
                                        </p:attrNameLst>
                                      </p:cBhvr>
                                      <p:tavLst>
                                        <p:tav tm="0">
                                          <p:val>
                                            <p:strVal val="#ppt_x"/>
                                          </p:val>
                                        </p:tav>
                                        <p:tav tm="100000">
                                          <p:val>
                                            <p:strVal val="#ppt_x"/>
                                          </p:val>
                                        </p:tav>
                                      </p:tavLst>
                                    </p:anim>
                                    <p:anim calcmode="lin" valueType="num">
                                      <p:cBhvr additive="base">
                                        <p:cTn id="35" dur="500" fill="hold"/>
                                        <p:tgtEl>
                                          <p:spTgt spid="6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fill="hold"/>
                                        <p:tgtEl>
                                          <p:spTgt spid="77"/>
                                        </p:tgtEl>
                                        <p:attrNameLst>
                                          <p:attrName>ppt_x</p:attrName>
                                        </p:attrNameLst>
                                      </p:cBhvr>
                                      <p:tavLst>
                                        <p:tav tm="0">
                                          <p:val>
                                            <p:strVal val="#ppt_x"/>
                                          </p:val>
                                        </p:tav>
                                        <p:tav tm="100000">
                                          <p:val>
                                            <p:strVal val="#ppt_x"/>
                                          </p:val>
                                        </p:tav>
                                      </p:tavLst>
                                    </p:anim>
                                    <p:anim calcmode="lin" valueType="num">
                                      <p:cBhvr additive="base">
                                        <p:cTn id="39"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3" grpId="0" animBg="1"/>
      <p:bldP spid="52" grpId="0" animBg="1"/>
      <p:bldP spid="51" grpId="0" animBg="1"/>
      <p:bldP spid="50" grpId="0" animBg="1"/>
      <p:bldP spid="73" grpId="0"/>
      <p:bldP spid="62" grpId="0"/>
      <p:bldP spid="69"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850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sz="2800" dirty="0">
                <a:ea typeface="+mn-lt"/>
                <a:cs typeface="+mn-lt"/>
              </a:rPr>
              <a:t>that you are carrying today</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sz="2800" dirty="0"/>
              <a:t>a change you are making this week</a:t>
            </a:r>
            <a:endParaRPr lang="en-US" dirty="0"/>
          </a:p>
          <a:p>
            <a:endParaRPr lang="en-US" sz="2800" b="1" dirty="0"/>
          </a:p>
          <a:p>
            <a:pPr marL="0" indent="0">
              <a:buNone/>
            </a:pPr>
            <a:r>
              <a:rPr lang="en-US" sz="2800" b="1" dirty="0">
                <a:solidFill>
                  <a:srgbClr val="F5E908"/>
                </a:solidFill>
              </a:rPr>
              <a:t>Yellow</a:t>
            </a:r>
            <a:r>
              <a:rPr lang="en-US" sz="2800" b="1" dirty="0"/>
              <a:t> = supports / allies – </a:t>
            </a:r>
            <a:r>
              <a:rPr lang="en-US" sz="2800" dirty="0"/>
              <a:t>people/things that you are thankful for</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you’ll get out of this week</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27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FD652F6-D000-2BEF-16E6-91CB5E1147EC}"/>
              </a:ext>
            </a:extLst>
          </p:cNvPr>
          <p:cNvSpPr/>
          <p:nvPr/>
        </p:nvSpPr>
        <p:spPr>
          <a:xfrm>
            <a:off x="0" y="1690688"/>
            <a:ext cx="6353908" cy="3856892"/>
          </a:xfrm>
          <a:prstGeom prst="rect">
            <a:avLst/>
          </a:prstGeom>
          <a:solidFill>
            <a:schemeClr val="accent2">
              <a:alpha val="5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p:cNvSpPr>
            <a:spLocks noGrp="1"/>
          </p:cNvSpPr>
          <p:nvPr>
            <p:ph type="title"/>
          </p:nvPr>
        </p:nvSpPr>
        <p:spPr/>
        <p:txBody>
          <a:bodyPr/>
          <a:lstStyle/>
          <a:p>
            <a:pPr marL="571500" indent="-571500" algn="r">
              <a:buBlip>
                <a:blip r:embed="rId3"/>
              </a:buBlip>
            </a:pPr>
            <a:r>
              <a:rPr lang="en-US" dirty="0"/>
              <a:t>RESILIENCE </a:t>
            </a:r>
          </a:p>
        </p:txBody>
      </p:sp>
      <p:sp>
        <p:nvSpPr>
          <p:cNvPr id="3" name="Content Placeholder 2"/>
          <p:cNvSpPr>
            <a:spLocks noGrp="1"/>
          </p:cNvSpPr>
          <p:nvPr>
            <p:ph idx="1"/>
          </p:nvPr>
        </p:nvSpPr>
        <p:spPr>
          <a:xfrm>
            <a:off x="6934200" y="2662116"/>
            <a:ext cx="5257800" cy="1914036"/>
          </a:xfrm>
        </p:spPr>
        <p:txBody>
          <a:bodyPr>
            <a:normAutofit/>
          </a:bodyPr>
          <a:lstStyle/>
          <a:p>
            <a:pPr marL="0" indent="0">
              <a:buNone/>
            </a:pPr>
            <a:r>
              <a:rPr lang="en-US" sz="2800" dirty="0"/>
              <a:t>Resilience is the ability to become strong, healthy or successful again after something bad happens</a:t>
            </a:r>
          </a:p>
        </p:txBody>
      </p:sp>
      <p:pic>
        <p:nvPicPr>
          <p:cNvPr id="9" name="Picture Placeholder 3" descr="A plant growing in the gaps of a path">
            <a:extLst>
              <a:ext uri="{FF2B5EF4-FFF2-40B4-BE49-F238E27FC236}">
                <a16:creationId xmlns:a16="http://schemas.microsoft.com/office/drawing/2014/main" id="{1B51A2BC-A955-62AE-9B34-1933D08142E9}"/>
              </a:ext>
            </a:extLst>
          </p:cNvPr>
          <p:cNvPicPr>
            <a:picLocks noChangeAspect="1"/>
          </p:cNvPicPr>
          <p:nvPr/>
        </p:nvPicPr>
        <p:blipFill>
          <a:blip r:embed="rId4">
            <a:extLst>
              <a:ext uri="{28A0092B-C50C-407E-A947-70E740481C1C}">
                <a14:useLocalDpi xmlns:a14="http://schemas.microsoft.com/office/drawing/2010/main" val="0"/>
              </a:ext>
            </a:extLst>
          </a:blip>
          <a:srcRect t="9045" b="9045"/>
          <a:stretch>
            <a:fillRect/>
          </a:stretch>
        </p:blipFill>
        <p:spPr>
          <a:xfrm>
            <a:off x="277540" y="2060240"/>
            <a:ext cx="5798828" cy="3117788"/>
          </a:xfrm>
          <a:custGeom>
            <a:avLst/>
            <a:gdLst>
              <a:gd name="connsiteX0" fmla="*/ 0 w 11530648"/>
              <a:gd name="connsiteY0" fmla="*/ 0 h 6199548"/>
              <a:gd name="connsiteX1" fmla="*/ 11530648 w 11530648"/>
              <a:gd name="connsiteY1" fmla="*/ 0 h 6199548"/>
              <a:gd name="connsiteX2" fmla="*/ 11530648 w 11530648"/>
              <a:gd name="connsiteY2" fmla="*/ 6199548 h 6199548"/>
              <a:gd name="connsiteX3" fmla="*/ 0 w 11530648"/>
              <a:gd name="connsiteY3" fmla="*/ 6199548 h 6199548"/>
            </a:gdLst>
            <a:ahLst/>
            <a:cxnLst>
              <a:cxn ang="0">
                <a:pos x="connsiteX0" y="connsiteY0"/>
              </a:cxn>
              <a:cxn ang="0">
                <a:pos x="connsiteX1" y="connsiteY1"/>
              </a:cxn>
              <a:cxn ang="0">
                <a:pos x="connsiteX2" y="connsiteY2"/>
              </a:cxn>
              <a:cxn ang="0">
                <a:pos x="connsiteX3" y="connsiteY3"/>
              </a:cxn>
            </a:cxnLst>
            <a:rect l="l" t="t" r="r" b="b"/>
            <a:pathLst>
              <a:path w="11530648" h="6199548">
                <a:moveTo>
                  <a:pt x="0" y="0"/>
                </a:moveTo>
                <a:lnTo>
                  <a:pt x="11530648" y="0"/>
                </a:lnTo>
                <a:lnTo>
                  <a:pt x="11530648" y="6199548"/>
                </a:lnTo>
                <a:lnTo>
                  <a:pt x="0" y="6199548"/>
                </a:lnTo>
                <a:close/>
              </a:path>
            </a:pathLst>
          </a:custGeom>
        </p:spPr>
      </p:pic>
    </p:spTree>
    <p:extLst>
      <p:ext uri="{BB962C8B-B14F-4D97-AF65-F5344CB8AC3E}">
        <p14:creationId xmlns:p14="http://schemas.microsoft.com/office/powerpoint/2010/main" val="193808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winding road colouring page"/>
          <p:cNvPicPr>
            <a:picLocks noChangeAspect="1" noChangeArrowheads="1"/>
          </p:cNvPicPr>
          <p:nvPr/>
        </p:nvPicPr>
        <p:blipFill rotWithShape="1">
          <a:blip r:embed="rId3">
            <a:extLst>
              <a:ext uri="{28A0092B-C50C-407E-A947-70E740481C1C}">
                <a14:useLocalDpi xmlns:a14="http://schemas.microsoft.com/office/drawing/2010/main" val="0"/>
              </a:ext>
            </a:extLst>
          </a:blip>
          <a:srcRect b="9142"/>
          <a:stretch/>
        </p:blipFill>
        <p:spPr bwMode="auto">
          <a:xfrm rot="10800000">
            <a:off x="0" y="-336262"/>
            <a:ext cx="4319444" cy="39245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4"/>
          <a:srcRect l="21473" t="66056"/>
          <a:stretch/>
        </p:blipFill>
        <p:spPr>
          <a:xfrm rot="10800000">
            <a:off x="2457307" y="1493627"/>
            <a:ext cx="3394278" cy="1332700"/>
          </a:xfrm>
          <a:prstGeom prst="rect">
            <a:avLst/>
          </a:prstGeom>
        </p:spPr>
      </p:pic>
      <p:pic>
        <p:nvPicPr>
          <p:cNvPr id="6" name="Picture 5"/>
          <p:cNvPicPr>
            <a:picLocks noChangeAspect="1"/>
          </p:cNvPicPr>
          <p:nvPr/>
        </p:nvPicPr>
        <p:blipFill rotWithShape="1">
          <a:blip r:embed="rId4"/>
          <a:srcRect l="21473" t="66056"/>
          <a:stretch/>
        </p:blipFill>
        <p:spPr>
          <a:xfrm rot="10800000">
            <a:off x="796991" y="1493629"/>
            <a:ext cx="3394278" cy="1332700"/>
          </a:xfrm>
          <a:prstGeom prst="rect">
            <a:avLst/>
          </a:prstGeom>
        </p:spPr>
      </p:pic>
      <p:pic>
        <p:nvPicPr>
          <p:cNvPr id="7" name="Picture 6"/>
          <p:cNvPicPr>
            <a:picLocks noChangeAspect="1"/>
          </p:cNvPicPr>
          <p:nvPr/>
        </p:nvPicPr>
        <p:blipFill rotWithShape="1">
          <a:blip r:embed="rId4"/>
          <a:srcRect l="21473" t="66056"/>
          <a:stretch/>
        </p:blipFill>
        <p:spPr>
          <a:xfrm rot="10800000">
            <a:off x="5074524" y="1493628"/>
            <a:ext cx="3394278" cy="1332700"/>
          </a:xfrm>
          <a:prstGeom prst="rect">
            <a:avLst/>
          </a:prstGeom>
        </p:spPr>
      </p:pic>
      <p:pic>
        <p:nvPicPr>
          <p:cNvPr id="9" name="Picture 8"/>
          <p:cNvPicPr>
            <a:picLocks noChangeAspect="1"/>
          </p:cNvPicPr>
          <p:nvPr/>
        </p:nvPicPr>
        <p:blipFill rotWithShape="1">
          <a:blip r:embed="rId4"/>
          <a:srcRect l="37988" t="66056"/>
          <a:stretch/>
        </p:blipFill>
        <p:spPr>
          <a:xfrm rot="10800000">
            <a:off x="4086036" y="1493627"/>
            <a:ext cx="2680403" cy="1332700"/>
          </a:xfrm>
          <a:prstGeom prst="rect">
            <a:avLst/>
          </a:prstGeom>
        </p:spPr>
      </p:pic>
      <p:pic>
        <p:nvPicPr>
          <p:cNvPr id="10" name="Picture 9" descr="Image result for winding road colouring page"/>
          <p:cNvPicPr>
            <a:picLocks noChangeAspect="1" noChangeArrowheads="1"/>
          </p:cNvPicPr>
          <p:nvPr/>
        </p:nvPicPr>
        <p:blipFill rotWithShape="1">
          <a:blip r:embed="rId3">
            <a:extLst>
              <a:ext uri="{28A0092B-C50C-407E-A947-70E740481C1C}">
                <a14:useLocalDpi xmlns:a14="http://schemas.microsoft.com/office/drawing/2010/main" val="0"/>
              </a:ext>
            </a:extLst>
          </a:blip>
          <a:srcRect l="-333" t="30667" r="22918" b="8261"/>
          <a:stretch/>
        </p:blipFill>
        <p:spPr bwMode="auto">
          <a:xfrm rot="10800000">
            <a:off x="8441726" y="782305"/>
            <a:ext cx="3343905" cy="26380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Image result for winding road colouring page"/>
          <p:cNvPicPr>
            <a:picLocks noChangeAspect="1" noChangeArrowheads="1"/>
          </p:cNvPicPr>
          <p:nvPr/>
        </p:nvPicPr>
        <p:blipFill rotWithShape="1">
          <a:blip r:embed="rId3">
            <a:extLst>
              <a:ext uri="{28A0092B-C50C-407E-A947-70E740481C1C}">
                <a14:useLocalDpi xmlns:a14="http://schemas.microsoft.com/office/drawing/2010/main" val="0"/>
              </a:ext>
            </a:extLst>
          </a:blip>
          <a:srcRect l="22830" b="41624"/>
          <a:stretch/>
        </p:blipFill>
        <p:spPr bwMode="auto">
          <a:xfrm rot="10800000">
            <a:off x="5855498" y="-98315"/>
            <a:ext cx="3333326" cy="252152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4"/>
          <a:srcRect l="21473" t="66056"/>
          <a:stretch/>
        </p:blipFill>
        <p:spPr>
          <a:xfrm rot="10800000">
            <a:off x="7330600" y="-818750"/>
            <a:ext cx="3394278" cy="1332700"/>
          </a:xfrm>
          <a:prstGeom prst="rect">
            <a:avLst/>
          </a:prstGeom>
        </p:spPr>
      </p:pic>
      <p:sp>
        <p:nvSpPr>
          <p:cNvPr id="13" name="Right Arrow 12"/>
          <p:cNvSpPr/>
          <p:nvPr/>
        </p:nvSpPr>
        <p:spPr>
          <a:xfrm>
            <a:off x="10724878" y="61741"/>
            <a:ext cx="1367525" cy="320759"/>
          </a:xfrm>
          <a:prstGeom prst="rightArrow">
            <a:avLst/>
          </a:prstGeom>
          <a:solidFill>
            <a:schemeClr val="tx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7" descr="Stork Baby with solid fill">
            <a:extLst>
              <a:ext uri="{FF2B5EF4-FFF2-40B4-BE49-F238E27FC236}">
                <a16:creationId xmlns:a16="http://schemas.microsoft.com/office/drawing/2014/main" id="{3B369540-54B2-45E3-8FD3-57F2A018BC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75" y="-4313"/>
            <a:ext cx="914400" cy="914400"/>
          </a:xfrm>
          <a:prstGeom prst="rect">
            <a:avLst/>
          </a:prstGeom>
        </p:spPr>
      </p:pic>
      <p:pic>
        <p:nvPicPr>
          <p:cNvPr id="8" name="Graphic 13" descr="Present with solid fill">
            <a:extLst>
              <a:ext uri="{FF2B5EF4-FFF2-40B4-BE49-F238E27FC236}">
                <a16:creationId xmlns:a16="http://schemas.microsoft.com/office/drawing/2014/main" id="{980EFCF0-9BFB-47FC-AF65-38AA9E331F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3926" y="208598"/>
            <a:ext cx="914400" cy="914400"/>
          </a:xfrm>
          <a:prstGeom prst="rect">
            <a:avLst/>
          </a:prstGeom>
        </p:spPr>
      </p:pic>
      <p:pic>
        <p:nvPicPr>
          <p:cNvPr id="14" name="Graphic 14" descr="Professor male with solid fill">
            <a:extLst>
              <a:ext uri="{FF2B5EF4-FFF2-40B4-BE49-F238E27FC236}">
                <a16:creationId xmlns:a16="http://schemas.microsoft.com/office/drawing/2014/main" id="{9BAAB69D-FE0F-4301-AA78-6CBCD564BA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740988" y="2425460"/>
            <a:ext cx="914400" cy="914400"/>
          </a:xfrm>
          <a:prstGeom prst="rect">
            <a:avLst/>
          </a:prstGeom>
        </p:spPr>
      </p:pic>
      <p:pic>
        <p:nvPicPr>
          <p:cNvPr id="15" name="Graphic 15" descr="Truck with solid fill">
            <a:extLst>
              <a:ext uri="{FF2B5EF4-FFF2-40B4-BE49-F238E27FC236}">
                <a16:creationId xmlns:a16="http://schemas.microsoft.com/office/drawing/2014/main" id="{A68AEFED-6072-48E0-A249-04E8AD22992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729932" y="2583611"/>
            <a:ext cx="914400" cy="914400"/>
          </a:xfrm>
          <a:prstGeom prst="rect">
            <a:avLst/>
          </a:prstGeom>
        </p:spPr>
      </p:pic>
      <p:pic>
        <p:nvPicPr>
          <p:cNvPr id="16" name="Graphic 16" descr="Meeting with solid fill">
            <a:extLst>
              <a:ext uri="{FF2B5EF4-FFF2-40B4-BE49-F238E27FC236}">
                <a16:creationId xmlns:a16="http://schemas.microsoft.com/office/drawing/2014/main" id="{7B1B6C7B-18E5-47A6-A659-A30E3BF2BC5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854461" y="714555"/>
            <a:ext cx="914400" cy="914400"/>
          </a:xfrm>
          <a:prstGeom prst="rect">
            <a:avLst/>
          </a:prstGeom>
        </p:spPr>
      </p:pic>
      <p:pic>
        <p:nvPicPr>
          <p:cNvPr id="18" name="Graphic 16" descr="Meeting with solid fill">
            <a:extLst>
              <a:ext uri="{FF2B5EF4-FFF2-40B4-BE49-F238E27FC236}">
                <a16:creationId xmlns:a16="http://schemas.microsoft.com/office/drawing/2014/main" id="{BD1A706B-C213-4218-B6F2-8550995AD093}"/>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57931" y="1706592"/>
            <a:ext cx="914400" cy="914400"/>
          </a:xfrm>
          <a:prstGeom prst="rect">
            <a:avLst/>
          </a:prstGeom>
        </p:spPr>
      </p:pic>
      <p:sp>
        <p:nvSpPr>
          <p:cNvPr id="19" name="TextBox 18">
            <a:extLst>
              <a:ext uri="{FF2B5EF4-FFF2-40B4-BE49-F238E27FC236}">
                <a16:creationId xmlns:a16="http://schemas.microsoft.com/office/drawing/2014/main" id="{6C2A9EB2-3008-400F-9F37-34A02CB89DD2}"/>
              </a:ext>
            </a:extLst>
          </p:cNvPr>
          <p:cNvSpPr txBox="1"/>
          <p:nvPr/>
        </p:nvSpPr>
        <p:spPr>
          <a:xfrm>
            <a:off x="5270740" y="5330017"/>
            <a:ext cx="2743200" cy="317500"/>
          </a:xfrm>
          <a:prstGeom prst="rect">
            <a:avLst/>
          </a:prstGeom>
        </p:spPr>
        <p:txBody>
          <a:bodyPr lIns="91440" tIns="45720" rIns="91440" bIns="45720" anchor="t">
            <a:normAutofit fontScale="92500" lnSpcReduction="20000"/>
          </a:bodyPr>
          <a:lstStyle/>
          <a:p>
            <a:r>
              <a:rPr lang="en-US"/>
              <a:t>.</a:t>
            </a:r>
          </a:p>
        </p:txBody>
      </p:sp>
      <p:pic>
        <p:nvPicPr>
          <p:cNvPr id="21" name="Graphic 21" descr="Renovation (House With Sparkles) with solid fill">
            <a:extLst>
              <a:ext uri="{FF2B5EF4-FFF2-40B4-BE49-F238E27FC236}">
                <a16:creationId xmlns:a16="http://schemas.microsoft.com/office/drawing/2014/main" id="{635E0E21-7EE2-49CF-90A9-E773D1E6E74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031857" y="1720970"/>
            <a:ext cx="914400" cy="914400"/>
          </a:xfrm>
          <a:prstGeom prst="rect">
            <a:avLst/>
          </a:prstGeom>
        </p:spPr>
      </p:pic>
      <p:pic>
        <p:nvPicPr>
          <p:cNvPr id="25" name="Graphic 25" descr="Lecturer with solid fill">
            <a:extLst>
              <a:ext uri="{FF2B5EF4-FFF2-40B4-BE49-F238E27FC236}">
                <a16:creationId xmlns:a16="http://schemas.microsoft.com/office/drawing/2014/main" id="{CE494BE7-426E-440C-AF47-3ECB4A09E75B}"/>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6602083" y="484517"/>
            <a:ext cx="914400" cy="914400"/>
          </a:xfrm>
          <a:prstGeom prst="rect">
            <a:avLst/>
          </a:prstGeom>
        </p:spPr>
      </p:pic>
      <p:sp>
        <p:nvSpPr>
          <p:cNvPr id="27" name="TextBox 26">
            <a:extLst>
              <a:ext uri="{FF2B5EF4-FFF2-40B4-BE49-F238E27FC236}">
                <a16:creationId xmlns:a16="http://schemas.microsoft.com/office/drawing/2014/main" id="{C3914F6F-D627-4070-90FD-4090952C2029}"/>
              </a:ext>
            </a:extLst>
          </p:cNvPr>
          <p:cNvSpPr txBox="1"/>
          <p:nvPr/>
        </p:nvSpPr>
        <p:spPr>
          <a:xfrm>
            <a:off x="460075" y="4459024"/>
            <a:ext cx="902610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tx2"/>
                </a:solidFill>
                <a:cs typeface="Calibri"/>
              </a:rPr>
              <a:t>Attending a course </a:t>
            </a:r>
          </a:p>
          <a:p>
            <a:r>
              <a:rPr lang="en-US" sz="2800" b="1" dirty="0">
                <a:solidFill>
                  <a:schemeClr val="accent5"/>
                </a:solidFill>
                <a:cs typeface="Calibri"/>
              </a:rPr>
              <a:t>Moving</a:t>
            </a:r>
          </a:p>
          <a:p>
            <a:r>
              <a:rPr lang="en-US" sz="2800" b="1" dirty="0">
                <a:solidFill>
                  <a:schemeClr val="accent6"/>
                </a:solidFill>
                <a:cs typeface="Calibri"/>
              </a:rPr>
              <a:t>Doing a presentation </a:t>
            </a:r>
          </a:p>
        </p:txBody>
      </p:sp>
    </p:spTree>
    <p:extLst>
      <p:ext uri="{BB962C8B-B14F-4D97-AF65-F5344CB8AC3E}">
        <p14:creationId xmlns:p14="http://schemas.microsoft.com/office/powerpoint/2010/main" val="43021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1318FB-B917-DDB6-6FB2-D0717599EA81}"/>
              </a:ext>
            </a:extLst>
          </p:cNvPr>
          <p:cNvSpPr>
            <a:spLocks noGrp="1"/>
          </p:cNvSpPr>
          <p:nvPr>
            <p:ph type="body" sz="quarter" idx="10"/>
          </p:nvPr>
        </p:nvSpPr>
        <p:spPr/>
        <p:txBody>
          <a:bodyPr>
            <a:normAutofit fontScale="85000" lnSpcReduction="10000"/>
          </a:bodyPr>
          <a:lstStyle/>
          <a:p>
            <a:pPr marL="0" indent="0">
              <a:buNone/>
            </a:pPr>
            <a:r>
              <a:rPr lang="en-CA" dirty="0"/>
              <a:t>Turn to page 26 in your workbook: </a:t>
            </a:r>
          </a:p>
          <a:p>
            <a:pPr marL="0" indent="0">
              <a:buNone/>
            </a:pPr>
            <a:endParaRPr lang="en-CA" dirty="0"/>
          </a:p>
          <a:p>
            <a:pPr marL="0" indent="0">
              <a:buNone/>
            </a:pPr>
            <a:r>
              <a:rPr lang="en-US" sz="2600" b="1" dirty="0">
                <a:solidFill>
                  <a:srgbClr val="000000"/>
                </a:solidFill>
              </a:rPr>
              <a:t>$</a:t>
            </a:r>
            <a:r>
              <a:rPr lang="en-US" sz="2600" dirty="0">
                <a:solidFill>
                  <a:srgbClr val="002060"/>
                </a:solidFill>
              </a:rPr>
              <a:t> = something that cost more than $10 to do</a:t>
            </a:r>
            <a:endParaRPr lang="en-US" sz="2600" dirty="0">
              <a:solidFill>
                <a:srgbClr val="002060"/>
              </a:solidFill>
              <a:cs typeface="Calibri"/>
            </a:endParaRPr>
          </a:p>
          <a:p>
            <a:endParaRPr lang="en-US" sz="2600" dirty="0">
              <a:solidFill>
                <a:srgbClr val="002060"/>
              </a:solidFill>
              <a:cs typeface="Calibri"/>
            </a:endParaRPr>
          </a:p>
          <a:p>
            <a:pPr marL="0" indent="0">
              <a:buNone/>
            </a:pPr>
            <a:r>
              <a:rPr lang="en-US" sz="2600" b="1" dirty="0">
                <a:solidFill>
                  <a:srgbClr val="000000"/>
                </a:solidFill>
              </a:rPr>
              <a:t>A</a:t>
            </a:r>
            <a:r>
              <a:rPr lang="en-US" sz="2600" dirty="0">
                <a:solidFill>
                  <a:srgbClr val="002060"/>
                </a:solidFill>
              </a:rPr>
              <a:t> = something you prefer to do alone </a:t>
            </a:r>
            <a:endParaRPr lang="en-US" sz="2600" dirty="0">
              <a:solidFill>
                <a:srgbClr val="002060"/>
              </a:solidFill>
              <a:cs typeface="Calibri"/>
            </a:endParaRPr>
          </a:p>
          <a:p>
            <a:pPr marL="0" indent="0">
              <a:buNone/>
            </a:pPr>
            <a:endParaRPr lang="en-US" sz="2600" dirty="0">
              <a:solidFill>
                <a:srgbClr val="002060"/>
              </a:solidFill>
              <a:cs typeface="Calibri"/>
            </a:endParaRPr>
          </a:p>
          <a:p>
            <a:pPr marL="0" indent="0">
              <a:buNone/>
            </a:pPr>
            <a:r>
              <a:rPr lang="en-US" sz="2600" b="1" dirty="0">
                <a:solidFill>
                  <a:srgbClr val="000000"/>
                </a:solidFill>
              </a:rPr>
              <a:t>P</a:t>
            </a:r>
            <a:r>
              <a:rPr lang="en-US" sz="2600" dirty="0">
                <a:solidFill>
                  <a:srgbClr val="002060"/>
                </a:solidFill>
              </a:rPr>
              <a:t> = something you need to plan in order to do</a:t>
            </a:r>
            <a:endParaRPr lang="en-US" sz="2600" dirty="0">
              <a:solidFill>
                <a:srgbClr val="002060"/>
              </a:solidFill>
              <a:cs typeface="Calibri"/>
            </a:endParaRPr>
          </a:p>
          <a:p>
            <a:endParaRPr lang="en-US" sz="2600" dirty="0">
              <a:solidFill>
                <a:srgbClr val="002060"/>
              </a:solidFill>
              <a:cs typeface="Calibri"/>
            </a:endParaRPr>
          </a:p>
          <a:p>
            <a:pPr>
              <a:buBlip>
                <a:blip r:embed="rId3"/>
              </a:buBlip>
            </a:pPr>
            <a:r>
              <a:rPr lang="en-US" sz="2600" dirty="0">
                <a:solidFill>
                  <a:srgbClr val="002060"/>
                </a:solidFill>
              </a:rPr>
              <a:t> = something you’ve actually done in the last few weeks </a:t>
            </a:r>
            <a:endParaRPr lang="en-US" sz="2600" dirty="0">
              <a:solidFill>
                <a:srgbClr val="002060"/>
              </a:solidFill>
              <a:cs typeface="Calibri"/>
            </a:endParaRPr>
          </a:p>
          <a:p>
            <a:pPr marL="0" indent="0">
              <a:buNone/>
            </a:pPr>
            <a:endParaRPr lang="en-CA" dirty="0"/>
          </a:p>
        </p:txBody>
      </p:sp>
      <p:sp>
        <p:nvSpPr>
          <p:cNvPr id="3" name="Title 2">
            <a:extLst>
              <a:ext uri="{FF2B5EF4-FFF2-40B4-BE49-F238E27FC236}">
                <a16:creationId xmlns:a16="http://schemas.microsoft.com/office/drawing/2014/main" id="{DE702780-92FF-2132-34F1-40DA7A79EECB}"/>
              </a:ext>
            </a:extLst>
          </p:cNvPr>
          <p:cNvSpPr>
            <a:spLocks noGrp="1"/>
          </p:cNvSpPr>
          <p:nvPr>
            <p:ph type="title"/>
          </p:nvPr>
        </p:nvSpPr>
        <p:spPr/>
        <p:txBody>
          <a:bodyPr/>
          <a:lstStyle/>
          <a:p>
            <a:pPr marL="571500" indent="-571500">
              <a:buBlip>
                <a:blip r:embed="rId4"/>
              </a:buBlip>
            </a:pPr>
            <a:r>
              <a:rPr lang="en-CA" dirty="0"/>
              <a:t>For Love or Money</a:t>
            </a:r>
          </a:p>
        </p:txBody>
      </p:sp>
    </p:spTree>
    <p:extLst>
      <p:ext uri="{BB962C8B-B14F-4D97-AF65-F5344CB8AC3E}">
        <p14:creationId xmlns:p14="http://schemas.microsoft.com/office/powerpoint/2010/main" val="239084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850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sz="2800" dirty="0">
                <a:ea typeface="+mn-lt"/>
                <a:cs typeface="+mn-lt"/>
              </a:rPr>
              <a:t>that you are carrying </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sz="2800" dirty="0"/>
              <a:t>a change you are making</a:t>
            </a:r>
          </a:p>
          <a:p>
            <a:pPr marL="0" indent="0">
              <a:buNone/>
            </a:pPr>
            <a:endParaRPr lang="en-US" sz="2800" b="1" dirty="0"/>
          </a:p>
          <a:p>
            <a:pPr marL="0" indent="0">
              <a:buNone/>
            </a:pPr>
            <a:r>
              <a:rPr lang="en-US" sz="2800" b="1" dirty="0">
                <a:solidFill>
                  <a:srgbClr val="F5E908"/>
                </a:solidFill>
              </a:rPr>
              <a:t>Yellow</a:t>
            </a:r>
            <a:r>
              <a:rPr lang="en-US" sz="2800" b="1" dirty="0"/>
              <a:t> = supports / allies – </a:t>
            </a:r>
            <a:r>
              <a:rPr lang="en-US" sz="2800" dirty="0"/>
              <a:t>people/things that you are thankful for</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hopeful for / looking forward to </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25153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alpha val="51000"/>
          </a:schemeClr>
        </a:solidFill>
        <a:effectLst/>
      </p:bgPr>
    </p:bg>
    <p:spTree>
      <p:nvGrpSpPr>
        <p:cNvPr id="1" name=""/>
        <p:cNvGrpSpPr/>
        <p:nvPr/>
      </p:nvGrpSpPr>
      <p:grpSpPr>
        <a:xfrm>
          <a:off x="0" y="0"/>
          <a:ext cx="0" cy="0"/>
          <a:chOff x="0" y="0"/>
          <a:chExt cx="0" cy="0"/>
        </a:xfrm>
      </p:grpSpPr>
      <p:sp>
        <p:nvSpPr>
          <p:cNvPr id="2" name="AutoShape 2" descr="Image result for picture of a stream cartoon"/>
          <p:cNvSpPr>
            <a:spLocks noChangeAspect="1" noChangeArrowheads="1"/>
          </p:cNvSpPr>
          <p:nvPr/>
        </p:nvSpPr>
        <p:spPr bwMode="auto">
          <a:xfrm>
            <a:off x="1640681" y="7489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3" name="AutoShape 4" descr="Image result for picture of a stream cartoon"/>
          <p:cNvSpPr>
            <a:spLocks noChangeAspect="1" noChangeArrowheads="1"/>
          </p:cNvSpPr>
          <p:nvPr/>
        </p:nvSpPr>
        <p:spPr bwMode="auto">
          <a:xfrm>
            <a:off x="1754981" y="863204"/>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pic>
        <p:nvPicPr>
          <p:cNvPr id="8" name="Picture 7" descr="The Therapeutic Benefits of Having a Little Girl in You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88369" y="60328"/>
            <a:ext cx="1864417" cy="1575432"/>
          </a:xfrm>
          <a:prstGeom prst="rect">
            <a:avLst/>
          </a:prstGeom>
        </p:spPr>
      </p:pic>
      <p:pic>
        <p:nvPicPr>
          <p:cNvPr id="9" name="Picture 8" descr="Water Stream &lt;strong&gt;River&lt;/strong&gt; · Free vector graphic on Pixabay"/>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719134" y="1723999"/>
            <a:ext cx="8642567" cy="4981538"/>
          </a:xfrm>
          <a:prstGeom prst="rect">
            <a:avLst/>
          </a:prstGeom>
        </p:spPr>
      </p:pic>
      <p:pic>
        <p:nvPicPr>
          <p:cNvPr id="14" name="Picture 13"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56274" y="672268"/>
            <a:ext cx="321361" cy="300364"/>
          </a:xfrm>
          <a:prstGeom prst="rect">
            <a:avLst/>
          </a:prstGeom>
        </p:spPr>
      </p:pic>
      <p:pic>
        <p:nvPicPr>
          <p:cNvPr id="5" name="Picture 4" descr="Grey Stone Rock Vector &lt;strong&gt;Clipart&lt;/strong&gt; image - Free stock photo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93891" y="3568641"/>
            <a:ext cx="451230" cy="648629"/>
          </a:xfrm>
          <a:prstGeom prst="rect">
            <a:avLst/>
          </a:prstGeom>
        </p:spPr>
      </p:pic>
      <p:pic>
        <p:nvPicPr>
          <p:cNvPr id="15" name="Picture 14" descr="Grey Stone Rock Vector &lt;strong&gt;Clipart&lt;/strong&gt; image - Free stock photo ..."/>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0197" y="5651897"/>
            <a:ext cx="483579" cy="616280"/>
          </a:xfrm>
          <a:prstGeom prst="rect">
            <a:avLst/>
          </a:prstGeom>
        </p:spPr>
      </p:pic>
      <p:pic>
        <p:nvPicPr>
          <p:cNvPr id="16" name="Picture 15" descr="Grey Stone Rock Vector &lt;strong&gt;Clipart&lt;/strong&gt; image - Free stock photo ..."/>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95637" y="2795860"/>
            <a:ext cx="580626" cy="821156"/>
          </a:xfrm>
          <a:prstGeom prst="rect">
            <a:avLst/>
          </a:prstGeom>
        </p:spPr>
      </p:pic>
      <p:pic>
        <p:nvPicPr>
          <p:cNvPr id="17" name="Picture 16" descr="Grey Stone Rock Vector &lt;strong&gt;Clipart&lt;/strong&gt; image - Free stock photo ..."/>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32399" y="2050381"/>
            <a:ext cx="580626" cy="821156"/>
          </a:xfrm>
          <a:prstGeom prst="rect">
            <a:avLst/>
          </a:prstGeom>
        </p:spPr>
      </p:pic>
      <p:pic>
        <p:nvPicPr>
          <p:cNvPr id="18" name="Picture 17" descr="Grey Stone Rock Vector &lt;strong&gt;Clipart&lt;/strong&gt; image - Free stock photo ..."/>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35544" y="4983892"/>
            <a:ext cx="418881" cy="605496"/>
          </a:xfrm>
          <a:prstGeom prst="rect">
            <a:avLst/>
          </a:prstGeom>
        </p:spPr>
      </p:pic>
      <p:pic>
        <p:nvPicPr>
          <p:cNvPr id="19" name="Picture 18"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95593" y="1094444"/>
            <a:ext cx="321361" cy="300364"/>
          </a:xfrm>
          <a:prstGeom prst="rect">
            <a:avLst/>
          </a:prstGeom>
        </p:spPr>
      </p:pic>
      <p:pic>
        <p:nvPicPr>
          <p:cNvPr id="20" name="Picture 19"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90903" y="114403"/>
            <a:ext cx="321361" cy="300364"/>
          </a:xfrm>
          <a:prstGeom prst="rect">
            <a:avLst/>
          </a:prstGeom>
        </p:spPr>
      </p:pic>
      <p:pic>
        <p:nvPicPr>
          <p:cNvPr id="21" name="Picture 20"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75024" y="713438"/>
            <a:ext cx="332144" cy="311147"/>
          </a:xfrm>
          <a:prstGeom prst="rect">
            <a:avLst/>
          </a:prstGeom>
        </p:spPr>
      </p:pic>
      <p:pic>
        <p:nvPicPr>
          <p:cNvPr id="22" name="Picture 21"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6105" y="1107112"/>
            <a:ext cx="321361" cy="300364"/>
          </a:xfrm>
          <a:prstGeom prst="rect">
            <a:avLst/>
          </a:prstGeom>
        </p:spPr>
      </p:pic>
      <p:pic>
        <p:nvPicPr>
          <p:cNvPr id="23" name="Picture 22"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611847" y="1001590"/>
            <a:ext cx="321361" cy="300364"/>
          </a:xfrm>
          <a:prstGeom prst="rect">
            <a:avLst/>
          </a:prstGeom>
        </p:spPr>
      </p:pic>
      <p:pic>
        <p:nvPicPr>
          <p:cNvPr id="24" name="Picture 23"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61771" y="194258"/>
            <a:ext cx="321361" cy="300364"/>
          </a:xfrm>
          <a:prstGeom prst="rect">
            <a:avLst/>
          </a:prstGeom>
        </p:spPr>
      </p:pic>
      <p:pic>
        <p:nvPicPr>
          <p:cNvPr id="25" name="Picture 24"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97024" y="568794"/>
            <a:ext cx="321361" cy="300364"/>
          </a:xfrm>
          <a:prstGeom prst="rect">
            <a:avLst/>
          </a:prstGeom>
        </p:spPr>
      </p:pic>
      <p:pic>
        <p:nvPicPr>
          <p:cNvPr id="26" name="Picture 25"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9806" y="1132893"/>
            <a:ext cx="321361" cy="300364"/>
          </a:xfrm>
          <a:prstGeom prst="rect">
            <a:avLst/>
          </a:prstGeom>
        </p:spPr>
      </p:pic>
      <p:pic>
        <p:nvPicPr>
          <p:cNvPr id="27" name="Picture 26"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920000">
            <a:off x="10090769" y="154830"/>
            <a:ext cx="321361" cy="300364"/>
          </a:xfrm>
          <a:prstGeom prst="rect">
            <a:avLst/>
          </a:prstGeom>
        </p:spPr>
      </p:pic>
      <p:pic>
        <p:nvPicPr>
          <p:cNvPr id="29" name="Graphic 29" descr="Shark with solid fill">
            <a:extLst>
              <a:ext uri="{FF2B5EF4-FFF2-40B4-BE49-F238E27FC236}">
                <a16:creationId xmlns:a16="http://schemas.microsoft.com/office/drawing/2014/main" id="{D9A264A8-8024-410B-ACAA-AF359E91B51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826" y="4968323"/>
            <a:ext cx="464577" cy="435297"/>
          </a:xfrm>
          <a:prstGeom prst="rect">
            <a:avLst/>
          </a:prstGeom>
        </p:spPr>
      </p:pic>
      <p:pic>
        <p:nvPicPr>
          <p:cNvPr id="30" name="Graphic 30" descr="Sail Boat (Like Pirate) with solid fill">
            <a:extLst>
              <a:ext uri="{FF2B5EF4-FFF2-40B4-BE49-F238E27FC236}">
                <a16:creationId xmlns:a16="http://schemas.microsoft.com/office/drawing/2014/main" id="{801603D7-4337-4178-BF15-72DC26FA9DF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7011" y="6321778"/>
            <a:ext cx="459358" cy="459358"/>
          </a:xfrm>
          <a:prstGeom prst="rect">
            <a:avLst/>
          </a:prstGeom>
        </p:spPr>
      </p:pic>
      <p:pic>
        <p:nvPicPr>
          <p:cNvPr id="31" name="Graphic 31" descr="Submarine with solid fill">
            <a:extLst>
              <a:ext uri="{FF2B5EF4-FFF2-40B4-BE49-F238E27FC236}">
                <a16:creationId xmlns:a16="http://schemas.microsoft.com/office/drawing/2014/main" id="{8BA9DB16-3E8E-40DE-9455-2C5FD9CC45E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84719" y="6284377"/>
            <a:ext cx="459358" cy="513272"/>
          </a:xfrm>
          <a:prstGeom prst="rect">
            <a:avLst/>
          </a:prstGeom>
        </p:spPr>
      </p:pic>
      <p:pic>
        <p:nvPicPr>
          <p:cNvPr id="33" name="Graphic 33" descr="Fishing with solid fill">
            <a:extLst>
              <a:ext uri="{FF2B5EF4-FFF2-40B4-BE49-F238E27FC236}">
                <a16:creationId xmlns:a16="http://schemas.microsoft.com/office/drawing/2014/main" id="{8B83ED66-1BA8-4144-9BED-353E55EF73F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18808" y="5749325"/>
            <a:ext cx="621102" cy="631886"/>
          </a:xfrm>
          <a:prstGeom prst="rect">
            <a:avLst/>
          </a:prstGeom>
        </p:spPr>
      </p:pic>
      <p:pic>
        <p:nvPicPr>
          <p:cNvPr id="34" name="Graphic 34" descr="Competition with solid fill">
            <a:extLst>
              <a:ext uri="{FF2B5EF4-FFF2-40B4-BE49-F238E27FC236}">
                <a16:creationId xmlns:a16="http://schemas.microsoft.com/office/drawing/2014/main" id="{EFBE11F1-873D-448E-966B-E2C8D04242A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617935" y="5411422"/>
            <a:ext cx="577970" cy="534838"/>
          </a:xfrm>
          <a:prstGeom prst="rect">
            <a:avLst/>
          </a:prstGeom>
        </p:spPr>
      </p:pic>
      <p:pic>
        <p:nvPicPr>
          <p:cNvPr id="35" name="Graphic 35" descr="Wave with solid fill">
            <a:extLst>
              <a:ext uri="{FF2B5EF4-FFF2-40B4-BE49-F238E27FC236}">
                <a16:creationId xmlns:a16="http://schemas.microsoft.com/office/drawing/2014/main" id="{16586AAE-B89E-41C7-ACC5-5178B700E29F}"/>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65483" y="5403620"/>
            <a:ext cx="459357" cy="459357"/>
          </a:xfrm>
          <a:prstGeom prst="rect">
            <a:avLst/>
          </a:prstGeom>
        </p:spPr>
      </p:pic>
      <p:pic>
        <p:nvPicPr>
          <p:cNvPr id="36" name="Graphic 36" descr="Cloud With Lightning And Rain with solid fill">
            <a:extLst>
              <a:ext uri="{FF2B5EF4-FFF2-40B4-BE49-F238E27FC236}">
                <a16:creationId xmlns:a16="http://schemas.microsoft.com/office/drawing/2014/main" id="{2E7E9456-D2A3-40F6-A359-8C958083A71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6901" y="5862932"/>
            <a:ext cx="513272" cy="513272"/>
          </a:xfrm>
          <a:prstGeom prst="rect">
            <a:avLst/>
          </a:prstGeom>
        </p:spPr>
      </p:pic>
      <p:pic>
        <p:nvPicPr>
          <p:cNvPr id="4" name="Picture 5" descr="Public Domain Clip Art Image | Happy Cloud | ID ...">
            <a:extLst>
              <a:ext uri="{FF2B5EF4-FFF2-40B4-BE49-F238E27FC236}">
                <a16:creationId xmlns:a16="http://schemas.microsoft.com/office/drawing/2014/main" id="{EA1DC004-DC17-4E07-A053-0F7222742291}"/>
              </a:ext>
            </a:extLst>
          </p:cNvPr>
          <p:cNvPicPr>
            <a:picLocks noChangeAspect="1"/>
          </p:cNvPicPr>
          <p:nvPr/>
        </p:nvPicPr>
        <p:blipFill>
          <a:blip r:embed="rId24"/>
          <a:stretch>
            <a:fillRect/>
          </a:stretch>
        </p:blipFill>
        <p:spPr>
          <a:xfrm>
            <a:off x="2914357" y="285771"/>
            <a:ext cx="1496684" cy="1095713"/>
          </a:xfrm>
          <a:prstGeom prst="rect">
            <a:avLst/>
          </a:prstGeom>
        </p:spPr>
      </p:pic>
      <p:pic>
        <p:nvPicPr>
          <p:cNvPr id="37" name="Picture 36" descr="Grey Stone Rock Vector &lt;strong&gt;Clipart&lt;/strong&gt; image - Free stock photo ...">
            <a:extLst>
              <a:ext uri="{FF2B5EF4-FFF2-40B4-BE49-F238E27FC236}">
                <a16:creationId xmlns:a16="http://schemas.microsoft.com/office/drawing/2014/main" id="{94C8D4EC-20B9-4BC1-8056-B45D5F29CEE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539004" y="88214"/>
            <a:ext cx="418881" cy="605496"/>
          </a:xfrm>
          <a:prstGeom prst="rect">
            <a:avLst/>
          </a:prstGeom>
        </p:spPr>
      </p:pic>
      <p:sp>
        <p:nvSpPr>
          <p:cNvPr id="6" name="Arrow: Left 5">
            <a:extLst>
              <a:ext uri="{FF2B5EF4-FFF2-40B4-BE49-F238E27FC236}">
                <a16:creationId xmlns:a16="http://schemas.microsoft.com/office/drawing/2014/main" id="{EE25B6D4-9735-444C-8F12-23BD19FDB25B}"/>
              </a:ext>
            </a:extLst>
          </p:cNvPr>
          <p:cNvSpPr/>
          <p:nvPr/>
        </p:nvSpPr>
        <p:spPr>
          <a:xfrm>
            <a:off x="4406005" y="561452"/>
            <a:ext cx="733245" cy="36662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extBox 6">
            <a:extLst>
              <a:ext uri="{FF2B5EF4-FFF2-40B4-BE49-F238E27FC236}">
                <a16:creationId xmlns:a16="http://schemas.microsoft.com/office/drawing/2014/main" id="{C9A2845F-47EE-4999-A9E2-095450C258BE}"/>
              </a:ext>
            </a:extLst>
          </p:cNvPr>
          <p:cNvSpPr txBox="1"/>
          <p:nvPr/>
        </p:nvSpPr>
        <p:spPr>
          <a:xfrm>
            <a:off x="5220669" y="225391"/>
            <a:ext cx="2866126" cy="168507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dirty="0">
                <a:solidFill>
                  <a:schemeClr val="accent1"/>
                </a:solidFill>
              </a:rPr>
              <a:t>PREFERRED FUTURE / HOPES FOR THE FUTURE / BLUE SKY THINKING</a:t>
            </a:r>
            <a:endParaRPr lang="en-US" sz="2100" dirty="0">
              <a:solidFill>
                <a:schemeClr val="accent1"/>
              </a:solidFill>
              <a:cs typeface="Calibri"/>
            </a:endParaRPr>
          </a:p>
        </p:txBody>
      </p:sp>
      <p:cxnSp>
        <p:nvCxnSpPr>
          <p:cNvPr id="10" name="Connector: Elbow 9">
            <a:extLst>
              <a:ext uri="{FF2B5EF4-FFF2-40B4-BE49-F238E27FC236}">
                <a16:creationId xmlns:a16="http://schemas.microsoft.com/office/drawing/2014/main" id="{F9353885-8DAA-4EC9-97B4-CFBFE8387BF2}"/>
              </a:ext>
            </a:extLst>
          </p:cNvPr>
          <p:cNvCxnSpPr>
            <a:cxnSpLocks/>
          </p:cNvCxnSpPr>
          <p:nvPr/>
        </p:nvCxnSpPr>
        <p:spPr>
          <a:xfrm>
            <a:off x="3021080" y="4771201"/>
            <a:ext cx="5478019" cy="92930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B575E44-85FD-4FA1-BC1C-06B1F0323086}"/>
              </a:ext>
            </a:extLst>
          </p:cNvPr>
          <p:cNvSpPr txBox="1"/>
          <p:nvPr/>
        </p:nvSpPr>
        <p:spPr>
          <a:xfrm>
            <a:off x="1169425" y="3596046"/>
            <a:ext cx="2920041" cy="168507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dirty="0">
                <a:solidFill>
                  <a:schemeClr val="accent1"/>
                </a:solidFill>
              </a:rPr>
              <a:t>THE RIVER REPRESENTS OUR JOURNEY TO OUR PREFERRED FUTURE</a:t>
            </a:r>
          </a:p>
        </p:txBody>
      </p:sp>
      <p:cxnSp>
        <p:nvCxnSpPr>
          <p:cNvPr id="12" name="Connector: Curved 11">
            <a:extLst>
              <a:ext uri="{FF2B5EF4-FFF2-40B4-BE49-F238E27FC236}">
                <a16:creationId xmlns:a16="http://schemas.microsoft.com/office/drawing/2014/main" id="{1BD1BFD9-A834-48E9-80FD-8E2A8499F032}"/>
              </a:ext>
            </a:extLst>
          </p:cNvPr>
          <p:cNvCxnSpPr>
            <a:cxnSpLocks/>
          </p:cNvCxnSpPr>
          <p:nvPr/>
        </p:nvCxnSpPr>
        <p:spPr>
          <a:xfrm rot="10800000" flipV="1">
            <a:off x="6068546" y="2579899"/>
            <a:ext cx="1952578" cy="533127"/>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CCA1DF4-DEA1-49CA-8C10-F5883C5E91CE}"/>
              </a:ext>
            </a:extLst>
          </p:cNvPr>
          <p:cNvSpPr txBox="1"/>
          <p:nvPr/>
        </p:nvSpPr>
        <p:spPr>
          <a:xfrm>
            <a:off x="8021124" y="2071528"/>
            <a:ext cx="4460653" cy="136191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2100" dirty="0">
                <a:solidFill>
                  <a:schemeClr val="accent5"/>
                </a:solidFill>
              </a:rPr>
              <a:t>THE STEPPING STONES REPRESENT THE STEPS WE TAKE TO TRAVEL UP THE RIVER</a:t>
            </a:r>
          </a:p>
        </p:txBody>
      </p:sp>
      <p:sp>
        <p:nvSpPr>
          <p:cNvPr id="41" name="TextBox 40">
            <a:extLst>
              <a:ext uri="{FF2B5EF4-FFF2-40B4-BE49-F238E27FC236}">
                <a16:creationId xmlns:a16="http://schemas.microsoft.com/office/drawing/2014/main" id="{D29106DC-0934-4D31-A7C0-371309BFC9C2}"/>
              </a:ext>
            </a:extLst>
          </p:cNvPr>
          <p:cNvSpPr txBox="1"/>
          <p:nvPr/>
        </p:nvSpPr>
        <p:spPr>
          <a:xfrm>
            <a:off x="3802463" y="6047009"/>
            <a:ext cx="2920042" cy="738664"/>
          </a:xfrm>
          <a:prstGeom prst="rect">
            <a:avLst/>
          </a:prstGeom>
          <a:noFill/>
        </p:spPr>
        <p:txBody>
          <a:bodyPr wrap="square" rtlCol="0">
            <a:spAutoFit/>
          </a:bodyPr>
          <a:lstStyle/>
          <a:p>
            <a:r>
              <a:rPr lang="en-US" sz="2100" dirty="0">
                <a:solidFill>
                  <a:schemeClr val="accent1"/>
                </a:solidFill>
              </a:rPr>
              <a:t>BARRIERS / OBSTACLES </a:t>
            </a:r>
            <a:endParaRPr lang="en-CA" sz="2100" dirty="0">
              <a:solidFill>
                <a:schemeClr val="accent1"/>
              </a:solidFill>
            </a:endParaRPr>
          </a:p>
        </p:txBody>
      </p:sp>
      <p:cxnSp>
        <p:nvCxnSpPr>
          <p:cNvPr id="47" name="Connector: Curved 46">
            <a:extLst>
              <a:ext uri="{FF2B5EF4-FFF2-40B4-BE49-F238E27FC236}">
                <a16:creationId xmlns:a16="http://schemas.microsoft.com/office/drawing/2014/main" id="{90C5EB1D-6063-486B-8685-CBA6FA5E9D11}"/>
              </a:ext>
            </a:extLst>
          </p:cNvPr>
          <p:cNvCxnSpPr>
            <a:cxnSpLocks/>
          </p:cNvCxnSpPr>
          <p:nvPr/>
        </p:nvCxnSpPr>
        <p:spPr>
          <a:xfrm rot="10800000">
            <a:off x="1230483" y="5949597"/>
            <a:ext cx="2543115" cy="318581"/>
          </a:xfrm>
          <a:prstGeom prst="curvedConnector3">
            <a:avLst>
              <a:gd name="adj1" fmla="val 50000"/>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5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1" grpId="0"/>
      <p:bldP spid="13"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icture of a stream cartoo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picture of a stream cartoo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 name="Picture 7" descr="The Therapeutic Benefits of Having a Little Girl in Your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151" y="151711"/>
            <a:ext cx="2485889" cy="2100576"/>
          </a:xfrm>
          <a:prstGeom prst="rect">
            <a:avLst/>
          </a:prstGeom>
        </p:spPr>
      </p:pic>
      <p:pic>
        <p:nvPicPr>
          <p:cNvPr id="9" name="Picture 8" descr="Water Stream &lt;strong&gt;River&lt;/strong&gt; · Free vector graphic on Pixabay"/>
          <p:cNvPicPr>
            <a:picLocks noChangeAspect="1"/>
          </p:cNvPicPr>
          <p:nvPr/>
        </p:nvPicPr>
        <p:blipFill rotWithShape="1">
          <a:blip r:embed="rId4">
            <a:extLst>
              <a:ext uri="{28A0092B-C50C-407E-A947-70E740481C1C}">
                <a14:useLocalDpi xmlns:a14="http://schemas.microsoft.com/office/drawing/2010/main" val="0"/>
              </a:ext>
            </a:extLst>
          </a:blip>
          <a:srcRect l="-222" t="4348" b="-459"/>
          <a:stretch/>
        </p:blipFill>
        <p:spPr>
          <a:xfrm rot="10800000">
            <a:off x="322351" y="1743019"/>
            <a:ext cx="11505811" cy="4905220"/>
          </a:xfrm>
          <a:prstGeom prst="rect">
            <a:avLst/>
          </a:prstGeom>
        </p:spPr>
      </p:pic>
      <p:pic>
        <p:nvPicPr>
          <p:cNvPr id="14" name="Picture 13"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78000" y="1254814"/>
            <a:ext cx="428481" cy="400485"/>
          </a:xfrm>
          <a:prstGeom prst="rect">
            <a:avLst/>
          </a:prstGeom>
        </p:spPr>
      </p:pic>
      <p:pic>
        <p:nvPicPr>
          <p:cNvPr id="5" name="Picture 4" descr="Grey Stone Rock Vector &lt;strong&gt;Clipart&lt;/strong&gt; image - Free stock photo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14793" y="3446177"/>
            <a:ext cx="774168" cy="1094875"/>
          </a:xfrm>
          <a:prstGeom prst="rect">
            <a:avLst/>
          </a:prstGeom>
        </p:spPr>
      </p:pic>
      <p:pic>
        <p:nvPicPr>
          <p:cNvPr id="15" name="Picture 14" descr="Grey Stone Rock Vector &lt;strong&gt;Clipart&lt;/strong&gt; image - Free stock photo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71873" y="2767201"/>
            <a:ext cx="774168" cy="1094875"/>
          </a:xfrm>
          <a:prstGeom prst="rect">
            <a:avLst/>
          </a:prstGeom>
        </p:spPr>
      </p:pic>
      <p:pic>
        <p:nvPicPr>
          <p:cNvPr id="16" name="Picture 15" descr="Grey Stone Rock Vector &lt;strong&gt;Clipart&lt;/strong&gt; image - Free stock photo ..."/>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66841" y="5319326"/>
            <a:ext cx="429112" cy="634800"/>
          </a:xfrm>
          <a:prstGeom prst="rect">
            <a:avLst/>
          </a:prstGeom>
        </p:spPr>
      </p:pic>
      <p:pic>
        <p:nvPicPr>
          <p:cNvPr id="17" name="Picture 16" descr="Grey Stone Rock Vector &lt;strong&gt;Clipart&lt;/strong&gt; image - Free stock photo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55875" y="2343213"/>
            <a:ext cx="774168" cy="1094875"/>
          </a:xfrm>
          <a:prstGeom prst="rect">
            <a:avLst/>
          </a:prstGeom>
        </p:spPr>
      </p:pic>
      <p:pic>
        <p:nvPicPr>
          <p:cNvPr id="18" name="Picture 17" descr="Grey Stone Rock Vector &lt;strong&gt;Clipart&lt;/strong&gt; image - Free stock photo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00840" y="4794241"/>
            <a:ext cx="601640" cy="778574"/>
          </a:xfrm>
          <a:prstGeom prst="rect">
            <a:avLst/>
          </a:prstGeom>
        </p:spPr>
      </p:pic>
      <p:pic>
        <p:nvPicPr>
          <p:cNvPr id="19" name="Picture 18"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18072" y="1242210"/>
            <a:ext cx="428481" cy="400485"/>
          </a:xfrm>
          <a:prstGeom prst="rect">
            <a:avLst/>
          </a:prstGeom>
        </p:spPr>
      </p:pic>
      <p:pic>
        <p:nvPicPr>
          <p:cNvPr id="20" name="Picture 19"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37928" y="1263982"/>
            <a:ext cx="428481" cy="400485"/>
          </a:xfrm>
          <a:prstGeom prst="rect">
            <a:avLst/>
          </a:prstGeom>
        </p:spPr>
      </p:pic>
      <p:pic>
        <p:nvPicPr>
          <p:cNvPr id="21" name="Picture 20"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97856" y="1263982"/>
            <a:ext cx="428481" cy="400485"/>
          </a:xfrm>
          <a:prstGeom prst="rect">
            <a:avLst/>
          </a:prstGeom>
        </p:spPr>
      </p:pic>
      <p:pic>
        <p:nvPicPr>
          <p:cNvPr id="22" name="Picture 21"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80667" y="1256586"/>
            <a:ext cx="428481" cy="400485"/>
          </a:xfrm>
          <a:prstGeom prst="rect">
            <a:avLst/>
          </a:prstGeom>
        </p:spPr>
      </p:pic>
      <p:pic>
        <p:nvPicPr>
          <p:cNvPr id="23" name="Picture 22"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10144" y="5695215"/>
            <a:ext cx="428481" cy="400485"/>
          </a:xfrm>
          <a:prstGeom prst="rect">
            <a:avLst/>
          </a:prstGeom>
        </p:spPr>
      </p:pic>
      <p:pic>
        <p:nvPicPr>
          <p:cNvPr id="24" name="Picture 23"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97222" y="1708028"/>
            <a:ext cx="428481" cy="400485"/>
          </a:xfrm>
          <a:prstGeom prst="rect">
            <a:avLst/>
          </a:prstGeom>
        </p:spPr>
      </p:pic>
      <p:pic>
        <p:nvPicPr>
          <p:cNvPr id="25" name="Picture 24"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05343" y="6281680"/>
            <a:ext cx="428481" cy="400485"/>
          </a:xfrm>
          <a:prstGeom prst="rect">
            <a:avLst/>
          </a:prstGeom>
        </p:spPr>
      </p:pic>
      <p:pic>
        <p:nvPicPr>
          <p:cNvPr id="26" name="Picture 25"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13993" y="1754864"/>
            <a:ext cx="428481" cy="400485"/>
          </a:xfrm>
          <a:prstGeom prst="rect">
            <a:avLst/>
          </a:prstGeom>
        </p:spPr>
      </p:pic>
      <p:pic>
        <p:nvPicPr>
          <p:cNvPr id="27" name="Picture 26" descr="Pet &lt;strong&gt;rock&lt;/strong&gt; - OSRS Wiki"/>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97855" y="1755975"/>
            <a:ext cx="428481" cy="400485"/>
          </a:xfrm>
          <a:prstGeom prst="rect">
            <a:avLst/>
          </a:prstGeom>
        </p:spPr>
      </p:pic>
      <p:pic>
        <p:nvPicPr>
          <p:cNvPr id="29" name="Graphic 29" descr="Shark with solid fill">
            <a:extLst>
              <a:ext uri="{FF2B5EF4-FFF2-40B4-BE49-F238E27FC236}">
                <a16:creationId xmlns:a16="http://schemas.microsoft.com/office/drawing/2014/main" id="{D9A264A8-8024-410B-ACAA-AF359E91B5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1026" y="4064479"/>
            <a:ext cx="914400" cy="914400"/>
          </a:xfrm>
          <a:prstGeom prst="rect">
            <a:avLst/>
          </a:prstGeom>
        </p:spPr>
      </p:pic>
      <p:pic>
        <p:nvPicPr>
          <p:cNvPr id="30" name="Graphic 30" descr="Sail Boat (Like Pirate) with solid fill">
            <a:extLst>
              <a:ext uri="{FF2B5EF4-FFF2-40B4-BE49-F238E27FC236}">
                <a16:creationId xmlns:a16="http://schemas.microsoft.com/office/drawing/2014/main" id="{801603D7-4337-4178-BF15-72DC26FA9DF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39328" y="4280140"/>
            <a:ext cx="914400" cy="914400"/>
          </a:xfrm>
          <a:prstGeom prst="rect">
            <a:avLst/>
          </a:prstGeom>
        </p:spPr>
      </p:pic>
      <p:pic>
        <p:nvPicPr>
          <p:cNvPr id="31" name="Graphic 31" descr="Submarine with solid fill">
            <a:extLst>
              <a:ext uri="{FF2B5EF4-FFF2-40B4-BE49-F238E27FC236}">
                <a16:creationId xmlns:a16="http://schemas.microsoft.com/office/drawing/2014/main" id="{8BA9DB16-3E8E-40DE-9455-2C5FD9CC45E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19177" y="5185913"/>
            <a:ext cx="914400" cy="914400"/>
          </a:xfrm>
          <a:prstGeom prst="rect">
            <a:avLst/>
          </a:prstGeom>
        </p:spPr>
      </p:pic>
      <p:pic>
        <p:nvPicPr>
          <p:cNvPr id="32" name="Graphic 32" descr="Cruise ship with solid fill">
            <a:extLst>
              <a:ext uri="{FF2B5EF4-FFF2-40B4-BE49-F238E27FC236}">
                <a16:creationId xmlns:a16="http://schemas.microsoft.com/office/drawing/2014/main" id="{C76B0485-FE25-4BE3-88D2-9D8B80EF666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641894" y="5185913"/>
            <a:ext cx="914400" cy="914400"/>
          </a:xfrm>
          <a:prstGeom prst="rect">
            <a:avLst/>
          </a:prstGeom>
        </p:spPr>
      </p:pic>
      <p:pic>
        <p:nvPicPr>
          <p:cNvPr id="33" name="Graphic 33" descr="Fishing with solid fill">
            <a:extLst>
              <a:ext uri="{FF2B5EF4-FFF2-40B4-BE49-F238E27FC236}">
                <a16:creationId xmlns:a16="http://schemas.microsoft.com/office/drawing/2014/main" id="{8B83ED66-1BA8-4144-9BED-353E55EF73F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360762" y="4208253"/>
            <a:ext cx="914400" cy="914400"/>
          </a:xfrm>
          <a:prstGeom prst="rect">
            <a:avLst/>
          </a:prstGeom>
        </p:spPr>
      </p:pic>
      <p:pic>
        <p:nvPicPr>
          <p:cNvPr id="34" name="Graphic 34" descr="Competition with solid fill">
            <a:extLst>
              <a:ext uri="{FF2B5EF4-FFF2-40B4-BE49-F238E27FC236}">
                <a16:creationId xmlns:a16="http://schemas.microsoft.com/office/drawing/2014/main" id="{EFBE11F1-873D-448E-966B-E2C8D04242AE}"/>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2820838" y="5185913"/>
            <a:ext cx="914400" cy="914400"/>
          </a:xfrm>
          <a:prstGeom prst="rect">
            <a:avLst/>
          </a:prstGeom>
        </p:spPr>
      </p:pic>
      <p:pic>
        <p:nvPicPr>
          <p:cNvPr id="35" name="Graphic 35" descr="Wave with solid fill">
            <a:extLst>
              <a:ext uri="{FF2B5EF4-FFF2-40B4-BE49-F238E27FC236}">
                <a16:creationId xmlns:a16="http://schemas.microsoft.com/office/drawing/2014/main" id="{16586AAE-B89E-41C7-ACC5-5178B700E29F}"/>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4143555" y="5329687"/>
            <a:ext cx="914400" cy="914400"/>
          </a:xfrm>
          <a:prstGeom prst="rect">
            <a:avLst/>
          </a:prstGeom>
        </p:spPr>
      </p:pic>
      <p:pic>
        <p:nvPicPr>
          <p:cNvPr id="36" name="Graphic 36" descr="Cloud With Lightning And Rain with solid fill">
            <a:extLst>
              <a:ext uri="{FF2B5EF4-FFF2-40B4-BE49-F238E27FC236}">
                <a16:creationId xmlns:a16="http://schemas.microsoft.com/office/drawing/2014/main" id="{2E7E9456-D2A3-40F6-A359-8C958083A71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482196" y="4423913"/>
            <a:ext cx="914400" cy="914400"/>
          </a:xfrm>
          <a:prstGeom prst="rect">
            <a:avLst/>
          </a:prstGeom>
        </p:spPr>
      </p:pic>
      <p:pic>
        <p:nvPicPr>
          <p:cNvPr id="4" name="Picture 5" descr="Public Domain Clip Art Image | Happy Cloud | ID ...">
            <a:extLst>
              <a:ext uri="{FF2B5EF4-FFF2-40B4-BE49-F238E27FC236}">
                <a16:creationId xmlns:a16="http://schemas.microsoft.com/office/drawing/2014/main" id="{EA1DC004-DC17-4E07-A053-0F7222742291}"/>
              </a:ext>
            </a:extLst>
          </p:cNvPr>
          <p:cNvPicPr>
            <a:picLocks noChangeAspect="1"/>
          </p:cNvPicPr>
          <p:nvPr/>
        </p:nvPicPr>
        <p:blipFill>
          <a:blip r:embed="rId24"/>
          <a:stretch>
            <a:fillRect/>
          </a:stretch>
        </p:blipFill>
        <p:spPr>
          <a:xfrm>
            <a:off x="2107720" y="254373"/>
            <a:ext cx="1995578" cy="1460950"/>
          </a:xfrm>
          <a:prstGeom prst="rect">
            <a:avLst/>
          </a:prstGeom>
        </p:spPr>
      </p:pic>
      <p:sp>
        <p:nvSpPr>
          <p:cNvPr id="6" name="TextBox 5">
            <a:extLst>
              <a:ext uri="{FF2B5EF4-FFF2-40B4-BE49-F238E27FC236}">
                <a16:creationId xmlns:a16="http://schemas.microsoft.com/office/drawing/2014/main" id="{6FB79074-7BCE-4F0E-9B89-A9E0C662F054}"/>
              </a:ext>
            </a:extLst>
          </p:cNvPr>
          <p:cNvSpPr txBox="1"/>
          <p:nvPr/>
        </p:nvSpPr>
        <p:spPr>
          <a:xfrm>
            <a:off x="4091796" y="253042"/>
            <a:ext cx="48135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Enter your preferred future here</a:t>
            </a:r>
            <a:endParaRPr lang="en-US" dirty="0">
              <a:cs typeface="Calibri"/>
            </a:endParaRPr>
          </a:p>
        </p:txBody>
      </p:sp>
      <p:sp>
        <p:nvSpPr>
          <p:cNvPr id="7" name="TextBox 6">
            <a:extLst>
              <a:ext uri="{FF2B5EF4-FFF2-40B4-BE49-F238E27FC236}">
                <a16:creationId xmlns:a16="http://schemas.microsoft.com/office/drawing/2014/main" id="{E5185DCF-9B75-4B5B-BFB7-4FBF45DCF80E}"/>
              </a:ext>
            </a:extLst>
          </p:cNvPr>
          <p:cNvSpPr txBox="1"/>
          <p:nvPr/>
        </p:nvSpPr>
        <p:spPr>
          <a:xfrm>
            <a:off x="7627728" y="4824145"/>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Second big step</a:t>
            </a:r>
          </a:p>
        </p:txBody>
      </p:sp>
      <p:sp>
        <p:nvSpPr>
          <p:cNvPr id="10" name="TextBox 9">
            <a:extLst>
              <a:ext uri="{FF2B5EF4-FFF2-40B4-BE49-F238E27FC236}">
                <a16:creationId xmlns:a16="http://schemas.microsoft.com/office/drawing/2014/main" id="{07FFFD94-5C59-4534-8B72-06050FB3815A}"/>
              </a:ext>
            </a:extLst>
          </p:cNvPr>
          <p:cNvSpPr txBox="1"/>
          <p:nvPr/>
        </p:nvSpPr>
        <p:spPr>
          <a:xfrm>
            <a:off x="9481509" y="532645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First big step</a:t>
            </a:r>
          </a:p>
        </p:txBody>
      </p:sp>
      <p:sp>
        <p:nvSpPr>
          <p:cNvPr id="11" name="TextBox 10">
            <a:extLst>
              <a:ext uri="{FF2B5EF4-FFF2-40B4-BE49-F238E27FC236}">
                <a16:creationId xmlns:a16="http://schemas.microsoft.com/office/drawing/2014/main" id="{77C58CA6-46C1-4AB7-8DC8-C7AEF21D2635}"/>
              </a:ext>
            </a:extLst>
          </p:cNvPr>
          <p:cNvSpPr txBox="1"/>
          <p:nvPr/>
        </p:nvSpPr>
        <p:spPr>
          <a:xfrm>
            <a:off x="7600125" y="358519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Third big step</a:t>
            </a:r>
          </a:p>
        </p:txBody>
      </p:sp>
      <p:sp>
        <p:nvSpPr>
          <p:cNvPr id="12" name="TextBox 11">
            <a:extLst>
              <a:ext uri="{FF2B5EF4-FFF2-40B4-BE49-F238E27FC236}">
                <a16:creationId xmlns:a16="http://schemas.microsoft.com/office/drawing/2014/main" id="{3980C484-5E23-4402-8EE2-2A8DFE8D6433}"/>
              </a:ext>
            </a:extLst>
          </p:cNvPr>
          <p:cNvSpPr txBox="1"/>
          <p:nvPr/>
        </p:nvSpPr>
        <p:spPr>
          <a:xfrm>
            <a:off x="5597825" y="2679221"/>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Fourth big step</a:t>
            </a:r>
          </a:p>
        </p:txBody>
      </p:sp>
      <p:sp>
        <p:nvSpPr>
          <p:cNvPr id="28" name="TextBox 27">
            <a:extLst>
              <a:ext uri="{FF2B5EF4-FFF2-40B4-BE49-F238E27FC236}">
                <a16:creationId xmlns:a16="http://schemas.microsoft.com/office/drawing/2014/main" id="{40A329BD-E8CE-4E9A-AF94-2EC83C61CFDD}"/>
              </a:ext>
            </a:extLst>
          </p:cNvPr>
          <p:cNvSpPr txBox="1"/>
          <p:nvPr/>
        </p:nvSpPr>
        <p:spPr>
          <a:xfrm>
            <a:off x="3002841" y="2115573"/>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Calibri"/>
              </a:rPr>
              <a:t>Last big step. </a:t>
            </a:r>
          </a:p>
        </p:txBody>
      </p:sp>
      <p:sp>
        <p:nvSpPr>
          <p:cNvPr id="37" name="TextBox 36">
            <a:extLst>
              <a:ext uri="{FF2B5EF4-FFF2-40B4-BE49-F238E27FC236}">
                <a16:creationId xmlns:a16="http://schemas.microsoft.com/office/drawing/2014/main" id="{86A8308F-828D-4841-ABB6-04E08C3FAE30}"/>
              </a:ext>
            </a:extLst>
          </p:cNvPr>
          <p:cNvSpPr txBox="1"/>
          <p:nvPr/>
        </p:nvSpPr>
        <p:spPr>
          <a:xfrm>
            <a:off x="7702480" y="5826692"/>
            <a:ext cx="38933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Second Small Step</a:t>
            </a:r>
          </a:p>
        </p:txBody>
      </p:sp>
      <p:sp>
        <p:nvSpPr>
          <p:cNvPr id="46" name="TextBox 45">
            <a:extLst>
              <a:ext uri="{FF2B5EF4-FFF2-40B4-BE49-F238E27FC236}">
                <a16:creationId xmlns:a16="http://schemas.microsoft.com/office/drawing/2014/main" id="{B726CCA7-A913-4967-AC80-D41EE936FCEC}"/>
              </a:ext>
            </a:extLst>
          </p:cNvPr>
          <p:cNvSpPr txBox="1"/>
          <p:nvPr/>
        </p:nvSpPr>
        <p:spPr>
          <a:xfrm>
            <a:off x="7303339" y="629692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First Small Step</a:t>
            </a:r>
          </a:p>
        </p:txBody>
      </p:sp>
    </p:spTree>
    <p:extLst>
      <p:ext uri="{BB962C8B-B14F-4D97-AF65-F5344CB8AC3E}">
        <p14:creationId xmlns:p14="http://schemas.microsoft.com/office/powerpoint/2010/main" val="4451756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about moving forward with your preferred future</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what you want to learn</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supports and allies you need to take the next step</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hopeful for / looking forward to </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44502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3" descr="A picture containing colorful&#10;&#10;Description automatically generated">
            <a:extLst>
              <a:ext uri="{FF2B5EF4-FFF2-40B4-BE49-F238E27FC236}">
                <a16:creationId xmlns:a16="http://schemas.microsoft.com/office/drawing/2014/main" id="{68C3A5FE-D610-73AA-518B-4DC036575D46}"/>
              </a:ext>
            </a:extLst>
          </p:cNvPr>
          <p:cNvPicPr>
            <a:picLocks noChangeAspect="1"/>
          </p:cNvPicPr>
          <p:nvPr/>
        </p:nvPicPr>
        <p:blipFill>
          <a:blip r:embed="rId3">
            <a:extLst>
              <a:ext uri="{28A0092B-C50C-407E-A947-70E740481C1C}">
                <a14:useLocalDpi xmlns:a14="http://schemas.microsoft.com/office/drawing/2010/main" val="0"/>
              </a:ext>
            </a:extLst>
          </a:blip>
          <a:srcRect t="14192" b="14192"/>
          <a:stretch>
            <a:fillRect/>
          </a:stretch>
        </p:blipFill>
        <p:spPr>
          <a:xfrm>
            <a:off x="-281657" y="0"/>
            <a:ext cx="12755314" cy="6858000"/>
          </a:xfrm>
          <a:custGeom>
            <a:avLst/>
            <a:gdLst>
              <a:gd name="connsiteX0" fmla="*/ 0 w 11530648"/>
              <a:gd name="connsiteY0" fmla="*/ 0 h 6199548"/>
              <a:gd name="connsiteX1" fmla="*/ 11530648 w 11530648"/>
              <a:gd name="connsiteY1" fmla="*/ 0 h 6199548"/>
              <a:gd name="connsiteX2" fmla="*/ 11530648 w 11530648"/>
              <a:gd name="connsiteY2" fmla="*/ 6199548 h 6199548"/>
              <a:gd name="connsiteX3" fmla="*/ 0 w 11530648"/>
              <a:gd name="connsiteY3" fmla="*/ 6199548 h 6199548"/>
            </a:gdLst>
            <a:ahLst/>
            <a:cxnLst>
              <a:cxn ang="0">
                <a:pos x="connsiteX0" y="connsiteY0"/>
              </a:cxn>
              <a:cxn ang="0">
                <a:pos x="connsiteX1" y="connsiteY1"/>
              </a:cxn>
              <a:cxn ang="0">
                <a:pos x="connsiteX2" y="connsiteY2"/>
              </a:cxn>
              <a:cxn ang="0">
                <a:pos x="connsiteX3" y="connsiteY3"/>
              </a:cxn>
            </a:cxnLst>
            <a:rect l="l" t="t" r="r" b="b"/>
            <a:pathLst>
              <a:path w="11530648" h="6199548">
                <a:moveTo>
                  <a:pt x="0" y="0"/>
                </a:moveTo>
                <a:lnTo>
                  <a:pt x="11530648" y="0"/>
                </a:lnTo>
                <a:lnTo>
                  <a:pt x="11530648" y="6199548"/>
                </a:lnTo>
                <a:lnTo>
                  <a:pt x="0" y="6199548"/>
                </a:lnTo>
                <a:close/>
              </a:path>
            </a:pathLst>
          </a:custGeom>
        </p:spPr>
      </p:pic>
    </p:spTree>
    <p:extLst>
      <p:ext uri="{BB962C8B-B14F-4D97-AF65-F5344CB8AC3E}">
        <p14:creationId xmlns:p14="http://schemas.microsoft.com/office/powerpoint/2010/main" val="1422403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3EFE8B8-51B3-493D-98A9-B1DCCE11B29B}"/>
              </a:ext>
            </a:extLst>
          </p:cNvPr>
          <p:cNvSpPr txBox="1"/>
          <p:nvPr/>
        </p:nvSpPr>
        <p:spPr>
          <a:xfrm>
            <a:off x="246262" y="417556"/>
            <a:ext cx="8140823" cy="769441"/>
          </a:xfrm>
          <a:prstGeom prst="rect">
            <a:avLst/>
          </a:prstGeom>
          <a:noFill/>
        </p:spPr>
        <p:txBody>
          <a:bodyPr wrap="square" rtlCol="0">
            <a:spAutoFit/>
          </a:bodyPr>
          <a:lstStyle/>
          <a:p>
            <a:pPr marL="571500" indent="-571500" algn="ctr">
              <a:buBlip>
                <a:blip r:embed="rId3"/>
              </a:buBlip>
            </a:pPr>
            <a:r>
              <a:rPr lang="en-CA" sz="4400" dirty="0">
                <a:latin typeface="+mj-lt"/>
                <a:ea typeface="+mj-ea"/>
                <a:cs typeface="+mj-cs"/>
              </a:rPr>
              <a:t>The Change Continuum </a:t>
            </a:r>
          </a:p>
        </p:txBody>
      </p:sp>
      <p:cxnSp>
        <p:nvCxnSpPr>
          <p:cNvPr id="3" name="Straight Arrow Connector 2">
            <a:extLst>
              <a:ext uri="{FF2B5EF4-FFF2-40B4-BE49-F238E27FC236}">
                <a16:creationId xmlns:a16="http://schemas.microsoft.com/office/drawing/2014/main" id="{9DFB83CA-802C-4FC0-9113-5FA94E0CABE3}"/>
              </a:ext>
            </a:extLst>
          </p:cNvPr>
          <p:cNvCxnSpPr/>
          <p:nvPr/>
        </p:nvCxnSpPr>
        <p:spPr>
          <a:xfrm>
            <a:off x="681037" y="3533775"/>
            <a:ext cx="10829925" cy="0"/>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pic>
        <p:nvPicPr>
          <p:cNvPr id="5" name="Graphic 4" descr="Siren with solid fill">
            <a:extLst>
              <a:ext uri="{FF2B5EF4-FFF2-40B4-BE49-F238E27FC236}">
                <a16:creationId xmlns:a16="http://schemas.microsoft.com/office/drawing/2014/main" id="{0BD2C7EA-0F08-499C-A9E4-62DDBA5CF74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48279" y="3533775"/>
            <a:ext cx="914400" cy="914400"/>
          </a:xfrm>
          <a:prstGeom prst="rect">
            <a:avLst/>
          </a:prstGeom>
        </p:spPr>
      </p:pic>
      <p:sp>
        <p:nvSpPr>
          <p:cNvPr id="8" name="TextBox 7">
            <a:extLst>
              <a:ext uri="{FF2B5EF4-FFF2-40B4-BE49-F238E27FC236}">
                <a16:creationId xmlns:a16="http://schemas.microsoft.com/office/drawing/2014/main" id="{862B0FB9-C89A-49F7-B2BB-A63FCCDCFEDC}"/>
              </a:ext>
            </a:extLst>
          </p:cNvPr>
          <p:cNvSpPr txBox="1"/>
          <p:nvPr/>
        </p:nvSpPr>
        <p:spPr>
          <a:xfrm>
            <a:off x="246262" y="4470141"/>
            <a:ext cx="2118434" cy="1015663"/>
          </a:xfrm>
          <a:prstGeom prst="rect">
            <a:avLst/>
          </a:prstGeom>
          <a:noFill/>
        </p:spPr>
        <p:txBody>
          <a:bodyPr wrap="square" rtlCol="0">
            <a:spAutoFit/>
          </a:bodyPr>
          <a:lstStyle/>
          <a:p>
            <a:pPr algn="ctr"/>
            <a:r>
              <a:rPr lang="en-CA" sz="2000" dirty="0"/>
              <a:t>If I do nothing, how bad can things get?</a:t>
            </a:r>
            <a:endParaRPr lang="en-CA" sz="1200" dirty="0"/>
          </a:p>
        </p:txBody>
      </p:sp>
      <p:pic>
        <p:nvPicPr>
          <p:cNvPr id="11" name="Graphic 10" descr="Bullseye with solid fill">
            <a:extLst>
              <a:ext uri="{FF2B5EF4-FFF2-40B4-BE49-F238E27FC236}">
                <a16:creationId xmlns:a16="http://schemas.microsoft.com/office/drawing/2014/main" id="{CC8AFC0C-5EB9-4B4E-9169-1165A4C26C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29321" y="3555741"/>
            <a:ext cx="914400" cy="914400"/>
          </a:xfrm>
          <a:prstGeom prst="rect">
            <a:avLst/>
          </a:prstGeom>
        </p:spPr>
      </p:pic>
      <p:sp>
        <p:nvSpPr>
          <p:cNvPr id="18" name="TextBox 17">
            <a:extLst>
              <a:ext uri="{FF2B5EF4-FFF2-40B4-BE49-F238E27FC236}">
                <a16:creationId xmlns:a16="http://schemas.microsoft.com/office/drawing/2014/main" id="{E76A2416-0383-4718-BF7C-A748F001605D}"/>
              </a:ext>
            </a:extLst>
          </p:cNvPr>
          <p:cNvSpPr txBox="1"/>
          <p:nvPr/>
        </p:nvSpPr>
        <p:spPr>
          <a:xfrm>
            <a:off x="9827304" y="4470141"/>
            <a:ext cx="2118434" cy="1323439"/>
          </a:xfrm>
          <a:prstGeom prst="rect">
            <a:avLst/>
          </a:prstGeom>
          <a:noFill/>
        </p:spPr>
        <p:txBody>
          <a:bodyPr wrap="square" rtlCol="0">
            <a:spAutoFit/>
          </a:bodyPr>
          <a:lstStyle/>
          <a:p>
            <a:pPr algn="ctr"/>
            <a:r>
              <a:rPr lang="en-CA" sz="2000" dirty="0"/>
              <a:t>What would it look like I reached my goal?</a:t>
            </a:r>
          </a:p>
        </p:txBody>
      </p:sp>
      <p:grpSp>
        <p:nvGrpSpPr>
          <p:cNvPr id="32" name="Group 31">
            <a:extLst>
              <a:ext uri="{FF2B5EF4-FFF2-40B4-BE49-F238E27FC236}">
                <a16:creationId xmlns:a16="http://schemas.microsoft.com/office/drawing/2014/main" id="{CF21AF35-6EFB-46C1-91E1-1A357DBCD288}"/>
              </a:ext>
            </a:extLst>
          </p:cNvPr>
          <p:cNvGrpSpPr/>
          <p:nvPr/>
        </p:nvGrpSpPr>
        <p:grpSpPr>
          <a:xfrm>
            <a:off x="3151925" y="3760715"/>
            <a:ext cx="2840912" cy="1725087"/>
            <a:chOff x="3151925" y="3760716"/>
            <a:chExt cx="2438400" cy="1162300"/>
          </a:xfrm>
        </p:grpSpPr>
        <p:pic>
          <p:nvPicPr>
            <p:cNvPr id="30" name="Graphic 29" descr="Line arrow: Straight with solid fill">
              <a:extLst>
                <a:ext uri="{FF2B5EF4-FFF2-40B4-BE49-F238E27FC236}">
                  <a16:creationId xmlns:a16="http://schemas.microsoft.com/office/drawing/2014/main" id="{6AEDE3C6-CE06-49D8-B707-086105B676A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151925" y="3823609"/>
              <a:ext cx="914400" cy="914400"/>
            </a:xfrm>
            <a:prstGeom prst="rect">
              <a:avLst/>
            </a:prstGeom>
          </p:spPr>
        </p:pic>
        <p:sp>
          <p:nvSpPr>
            <p:cNvPr id="31" name="Star: 10 Points 30">
              <a:extLst>
                <a:ext uri="{FF2B5EF4-FFF2-40B4-BE49-F238E27FC236}">
                  <a16:creationId xmlns:a16="http://schemas.microsoft.com/office/drawing/2014/main" id="{55681856-5ADE-4EE6-BD49-CDB7FE2FF653}"/>
                </a:ext>
              </a:extLst>
            </p:cNvPr>
            <p:cNvSpPr/>
            <p:nvPr/>
          </p:nvSpPr>
          <p:spPr>
            <a:xfrm>
              <a:off x="4066325" y="3760716"/>
              <a:ext cx="1524000" cy="1162300"/>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a:t>Where I’m headed now </a:t>
              </a:r>
            </a:p>
          </p:txBody>
        </p:sp>
      </p:grpSp>
    </p:spTree>
    <p:extLst>
      <p:ext uri="{BB962C8B-B14F-4D97-AF65-F5344CB8AC3E}">
        <p14:creationId xmlns:p14="http://schemas.microsoft.com/office/powerpoint/2010/main" val="3419979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grass, sky, outdoor, nature&#10;&#10;Description automatically generated">
            <a:extLst>
              <a:ext uri="{FF2B5EF4-FFF2-40B4-BE49-F238E27FC236}">
                <a16:creationId xmlns:a16="http://schemas.microsoft.com/office/drawing/2014/main" id="{F1B0F822-5976-4A8E-96B9-FF911671B98E}"/>
              </a:ext>
            </a:extLst>
          </p:cNvPr>
          <p:cNvPicPr>
            <a:picLocks noChangeAspect="1"/>
          </p:cNvPicPr>
          <p:nvPr/>
        </p:nvPicPr>
        <p:blipFill rotWithShape="1">
          <a:blip r:embed="rId3"/>
          <a:srcRect t="13793"/>
          <a:stretch/>
        </p:blipFill>
        <p:spPr>
          <a:xfrm>
            <a:off x="20" y="10"/>
            <a:ext cx="12191980" cy="6857990"/>
          </a:xfrm>
          <a:prstGeom prst="rect">
            <a:avLst/>
          </a:prstGeom>
        </p:spPr>
      </p:pic>
    </p:spTree>
    <p:extLst>
      <p:ext uri="{BB962C8B-B14F-4D97-AF65-F5344CB8AC3E}">
        <p14:creationId xmlns:p14="http://schemas.microsoft.com/office/powerpoint/2010/main" val="2986143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B51D71-445C-1763-17CB-FF99810B1044}"/>
              </a:ext>
            </a:extLst>
          </p:cNvPr>
          <p:cNvSpPr/>
          <p:nvPr/>
        </p:nvSpPr>
        <p:spPr>
          <a:xfrm>
            <a:off x="0" y="1487999"/>
            <a:ext cx="4477601" cy="440567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AF7FD5-06C5-71C6-1C2F-961FB77766B1}"/>
              </a:ext>
            </a:extLst>
          </p:cNvPr>
          <p:cNvSpPr>
            <a:spLocks noGrp="1"/>
          </p:cNvSpPr>
          <p:nvPr>
            <p:ph type="title"/>
          </p:nvPr>
        </p:nvSpPr>
        <p:spPr>
          <a:xfrm>
            <a:off x="3420765" y="162437"/>
            <a:ext cx="5350468" cy="1325563"/>
          </a:xfrm>
        </p:spPr>
        <p:txBody>
          <a:bodyPr/>
          <a:lstStyle/>
          <a:p>
            <a:pPr marL="571500" indent="-571500" algn="ctr">
              <a:buBlip>
                <a:blip r:embed="rId3"/>
              </a:buBlip>
            </a:pPr>
            <a:r>
              <a:rPr lang="en-CA" dirty="0"/>
              <a:t>Sharing Circle</a:t>
            </a:r>
          </a:p>
        </p:txBody>
      </p:sp>
      <p:sp>
        <p:nvSpPr>
          <p:cNvPr id="3" name="Content Placeholder 2">
            <a:extLst>
              <a:ext uri="{FF2B5EF4-FFF2-40B4-BE49-F238E27FC236}">
                <a16:creationId xmlns:a16="http://schemas.microsoft.com/office/drawing/2014/main" id="{17A3AA3F-C1C8-5D15-709D-D977EFD36F0F}"/>
              </a:ext>
            </a:extLst>
          </p:cNvPr>
          <p:cNvSpPr>
            <a:spLocks noGrp="1"/>
          </p:cNvSpPr>
          <p:nvPr>
            <p:ph sz="half" idx="1"/>
          </p:nvPr>
        </p:nvSpPr>
        <p:spPr>
          <a:xfrm>
            <a:off x="4477601" y="1542341"/>
            <a:ext cx="7714399" cy="4351338"/>
          </a:xfrm>
        </p:spPr>
        <p:txBody>
          <a:bodyPr>
            <a:normAutofit fontScale="92500"/>
          </a:bodyPr>
          <a:lstStyle/>
          <a:p>
            <a:pPr marL="0" indent="0">
              <a:spcAft>
                <a:spcPts val="600"/>
              </a:spcAft>
              <a:buNone/>
            </a:pPr>
            <a:r>
              <a:rPr lang="en-CA" dirty="0"/>
              <a:t>What is something from this week that you feel particularly good about? It could be:</a:t>
            </a:r>
          </a:p>
          <a:p>
            <a:pPr lvl="1">
              <a:spcAft>
                <a:spcPts val="600"/>
              </a:spcAft>
            </a:pPr>
            <a:r>
              <a:rPr lang="en-CA" dirty="0"/>
              <a:t>A strength that you have that has been affirmed for you</a:t>
            </a:r>
          </a:p>
          <a:p>
            <a:pPr lvl="1">
              <a:spcAft>
                <a:spcPts val="600"/>
              </a:spcAft>
            </a:pPr>
            <a:r>
              <a:rPr lang="en-CA" dirty="0"/>
              <a:t>An activity that was impactful that you really enjoyed?</a:t>
            </a:r>
          </a:p>
          <a:p>
            <a:pPr lvl="1">
              <a:spcAft>
                <a:spcPts val="600"/>
              </a:spcAft>
            </a:pPr>
            <a:r>
              <a:rPr lang="en-CA" dirty="0"/>
              <a:t>A person in the group who helped you</a:t>
            </a:r>
          </a:p>
          <a:p>
            <a:pPr lvl="1">
              <a:spcAft>
                <a:spcPts val="600"/>
              </a:spcAft>
            </a:pPr>
            <a:r>
              <a:rPr lang="en-CA" dirty="0"/>
              <a:t>Something you’ve overcome or a choice you made that feels like it moved you closer to your preferred future</a:t>
            </a:r>
          </a:p>
          <a:p>
            <a:pPr lvl="1">
              <a:spcAft>
                <a:spcPts val="600"/>
              </a:spcAft>
            </a:pPr>
            <a:r>
              <a:rPr lang="en-CA" dirty="0"/>
              <a:t>Or anything else that stands out!</a:t>
            </a:r>
          </a:p>
        </p:txBody>
      </p:sp>
      <p:pic>
        <p:nvPicPr>
          <p:cNvPr id="1028" name="Picture 4" descr="82 Awesome Gratitude Quotes to Inspire an Attitude of Gratitude">
            <a:extLst>
              <a:ext uri="{FF2B5EF4-FFF2-40B4-BE49-F238E27FC236}">
                <a16:creationId xmlns:a16="http://schemas.microsoft.com/office/drawing/2014/main" id="{ED163D24-52FE-EFBF-1DC1-006D421B7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48" y="1831351"/>
            <a:ext cx="3773317" cy="377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9295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5C5F0D-84E5-E204-EB07-D629BA7C0C2A}"/>
              </a:ext>
            </a:extLst>
          </p:cNvPr>
          <p:cNvSpPr>
            <a:spLocks noGrp="1"/>
          </p:cNvSpPr>
          <p:nvPr>
            <p:ph type="title"/>
          </p:nvPr>
        </p:nvSpPr>
        <p:spPr/>
        <p:txBody>
          <a:bodyPr/>
          <a:lstStyle/>
          <a:p>
            <a:pPr marL="571500" indent="-571500">
              <a:buBlip>
                <a:blip r:embed="rId3"/>
              </a:buBlip>
            </a:pPr>
            <a:r>
              <a:rPr lang="en-CA" dirty="0"/>
              <a:t>Community Observation</a:t>
            </a:r>
          </a:p>
        </p:txBody>
      </p:sp>
      <p:sp>
        <p:nvSpPr>
          <p:cNvPr id="4" name="Text Placeholder 3">
            <a:extLst>
              <a:ext uri="{FF2B5EF4-FFF2-40B4-BE49-F238E27FC236}">
                <a16:creationId xmlns:a16="http://schemas.microsoft.com/office/drawing/2014/main" id="{A605E257-37CF-FB42-3EB6-6EE0AB8D607D}"/>
              </a:ext>
            </a:extLst>
          </p:cNvPr>
          <p:cNvSpPr>
            <a:spLocks noGrp="1"/>
          </p:cNvSpPr>
          <p:nvPr>
            <p:ph type="body" sz="quarter" idx="10"/>
          </p:nvPr>
        </p:nvSpPr>
        <p:spPr>
          <a:xfrm>
            <a:off x="602810" y="1929084"/>
            <a:ext cx="8921018" cy="4739001"/>
          </a:xfrm>
        </p:spPr>
        <p:txBody>
          <a:bodyPr>
            <a:normAutofit fontScale="92500" lnSpcReduction="10000"/>
          </a:bodyPr>
          <a:lstStyle/>
          <a:p>
            <a:pPr marL="0" indent="0">
              <a:spcBef>
                <a:spcPts val="600"/>
              </a:spcBef>
              <a:spcAft>
                <a:spcPts val="600"/>
              </a:spcAft>
              <a:buNone/>
            </a:pPr>
            <a:r>
              <a:rPr lang="en-CA" dirty="0"/>
              <a:t>In preparation for the community project planning starting next week, observe your community this weekend: 	</a:t>
            </a:r>
          </a:p>
          <a:p>
            <a:pPr lvl="1">
              <a:spcBef>
                <a:spcPts val="600"/>
              </a:spcBef>
              <a:spcAft>
                <a:spcPts val="600"/>
              </a:spcAft>
            </a:pPr>
            <a:r>
              <a:rPr lang="en-CA" dirty="0"/>
              <a:t> What needs do you see around you?</a:t>
            </a:r>
          </a:p>
          <a:p>
            <a:pPr lvl="1">
              <a:spcBef>
                <a:spcPts val="600"/>
              </a:spcBef>
              <a:spcAft>
                <a:spcPts val="600"/>
              </a:spcAft>
            </a:pPr>
            <a:r>
              <a:rPr lang="en-CA" dirty="0"/>
              <a:t> What needs do you have yourself that in the community might share?</a:t>
            </a:r>
          </a:p>
          <a:p>
            <a:pPr lvl="1">
              <a:spcBef>
                <a:spcPts val="600"/>
              </a:spcBef>
              <a:spcAft>
                <a:spcPts val="600"/>
              </a:spcAft>
            </a:pPr>
            <a:r>
              <a:rPr lang="en-CA" dirty="0"/>
              <a:t> What do you see that feels wrong, frustrating or sad that – with a little effort – could be made a bit better?</a:t>
            </a:r>
          </a:p>
          <a:p>
            <a:pPr lvl="1">
              <a:spcBef>
                <a:spcPts val="600"/>
              </a:spcBef>
              <a:spcAft>
                <a:spcPts val="600"/>
              </a:spcAft>
            </a:pPr>
            <a:r>
              <a:rPr lang="en-CA" dirty="0"/>
              <a:t> What assets do you see in the community?</a:t>
            </a:r>
          </a:p>
          <a:p>
            <a:pPr lvl="1">
              <a:spcBef>
                <a:spcPts val="600"/>
              </a:spcBef>
              <a:spcAft>
                <a:spcPts val="600"/>
              </a:spcAft>
            </a:pPr>
            <a:r>
              <a:rPr lang="en-CA" dirty="0"/>
              <a:t> What are the gems in your community?</a:t>
            </a:r>
          </a:p>
          <a:p>
            <a:pPr lvl="1">
              <a:spcBef>
                <a:spcPts val="600"/>
              </a:spcBef>
              <a:spcAft>
                <a:spcPts val="600"/>
              </a:spcAft>
            </a:pPr>
            <a:r>
              <a:rPr lang="en-CA" dirty="0"/>
              <a:t> What do you see that makes you smile and feel good?</a:t>
            </a:r>
          </a:p>
          <a:p>
            <a:pPr lvl="1">
              <a:spcBef>
                <a:spcPts val="600"/>
              </a:spcBef>
              <a:spcAft>
                <a:spcPts val="600"/>
              </a:spcAft>
            </a:pPr>
            <a:r>
              <a:rPr lang="en-CA" dirty="0"/>
              <a:t> What opportunities do you see?</a:t>
            </a:r>
          </a:p>
          <a:p>
            <a:pPr lvl="1"/>
            <a:endParaRPr lang="en-CA" dirty="0"/>
          </a:p>
          <a:p>
            <a:endParaRPr lang="en-CA" dirty="0"/>
          </a:p>
          <a:p>
            <a:endParaRPr lang="en-CA" dirty="0"/>
          </a:p>
        </p:txBody>
      </p:sp>
    </p:spTree>
    <p:extLst>
      <p:ext uri="{BB962C8B-B14F-4D97-AF65-F5344CB8AC3E}">
        <p14:creationId xmlns:p14="http://schemas.microsoft.com/office/powerpoint/2010/main" val="1288446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hite bulbs with a yellow one standing out">
            <a:extLst>
              <a:ext uri="{FF2B5EF4-FFF2-40B4-BE49-F238E27FC236}">
                <a16:creationId xmlns:a16="http://schemas.microsoft.com/office/drawing/2014/main" id="{A67957CC-4606-4D86-BB9C-3871D60D3A07}"/>
              </a:ext>
            </a:extLst>
          </p:cNvPr>
          <p:cNvPicPr>
            <a:picLocks noChangeAspect="1"/>
          </p:cNvPicPr>
          <p:nvPr/>
        </p:nvPicPr>
        <p:blipFill rotWithShape="1">
          <a:blip r:embed="rId3"/>
          <a:srcRect l="37430" r="17519" b="-3"/>
          <a:stretch/>
        </p:blipFill>
        <p:spPr>
          <a:xfrm>
            <a:off x="0" y="11"/>
            <a:ext cx="4635315" cy="6857989"/>
          </a:xfrm>
          <a:prstGeom prst="rect">
            <a:avLst/>
          </a:prstGeom>
        </p:spPr>
      </p:pic>
      <p:sp>
        <p:nvSpPr>
          <p:cNvPr id="2" name="Title 1">
            <a:extLst>
              <a:ext uri="{FF2B5EF4-FFF2-40B4-BE49-F238E27FC236}">
                <a16:creationId xmlns:a16="http://schemas.microsoft.com/office/drawing/2014/main" id="{13B892E0-B249-4F92-AB6B-15CDB4F9AE88}"/>
              </a:ext>
            </a:extLst>
          </p:cNvPr>
          <p:cNvSpPr>
            <a:spLocks noGrp="1"/>
          </p:cNvSpPr>
          <p:nvPr>
            <p:ph type="title" idx="4294967295"/>
          </p:nvPr>
        </p:nvSpPr>
        <p:spPr>
          <a:xfrm>
            <a:off x="5409037" y="2718905"/>
            <a:ext cx="6562568" cy="1420190"/>
          </a:xfrm>
        </p:spPr>
        <p:txBody>
          <a:bodyPr vert="horz" lIns="91440" tIns="45720" rIns="91440" bIns="45720" rtlCol="0" anchor="b">
            <a:noAutofit/>
          </a:bodyPr>
          <a:lstStyle/>
          <a:p>
            <a:pPr marL="571500" indent="-571500">
              <a:buBlip>
                <a:blip r:embed="rId4"/>
              </a:buBlip>
            </a:pPr>
            <a:r>
              <a:rPr lang="en-US" dirty="0"/>
              <a:t>Solution-Focused Strategies </a:t>
            </a:r>
          </a:p>
        </p:txBody>
      </p:sp>
    </p:spTree>
    <p:extLst>
      <p:ext uri="{BB962C8B-B14F-4D97-AF65-F5344CB8AC3E}">
        <p14:creationId xmlns:p14="http://schemas.microsoft.com/office/powerpoint/2010/main" val="1485092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ED317-9CE6-F8E5-3D5B-C4DF96D7655E}"/>
              </a:ext>
            </a:extLst>
          </p:cNvPr>
          <p:cNvSpPr>
            <a:spLocks noGrp="1"/>
          </p:cNvSpPr>
          <p:nvPr>
            <p:ph type="body" sz="quarter" idx="10"/>
          </p:nvPr>
        </p:nvSpPr>
        <p:spPr>
          <a:xfrm>
            <a:off x="3511379" y="2183939"/>
            <a:ext cx="8278543" cy="4132455"/>
          </a:xfrm>
        </p:spPr>
        <p:txBody>
          <a:bodyPr>
            <a:normAutofit fontScale="92500" lnSpcReduction="10000"/>
          </a:bodyPr>
          <a:lstStyle/>
          <a:p>
            <a:pPr marL="0" indent="0">
              <a:spcAft>
                <a:spcPts val="600"/>
              </a:spcAft>
              <a:buNone/>
            </a:pPr>
            <a:r>
              <a:rPr lang="en-US" dirty="0"/>
              <a:t>This strategy puts the problem in perspective by exploring the times you’ve faced a similar challenge and over come it. </a:t>
            </a:r>
          </a:p>
          <a:p>
            <a:pPr marL="0" indent="0">
              <a:spcAft>
                <a:spcPts val="600"/>
              </a:spcAft>
              <a:buNone/>
            </a:pPr>
            <a:endParaRPr lang="en-US" dirty="0"/>
          </a:p>
          <a:p>
            <a:pPr marL="0" indent="0">
              <a:spcAft>
                <a:spcPts val="600"/>
              </a:spcAft>
              <a:buNone/>
            </a:pPr>
            <a:r>
              <a:rPr lang="en-US" dirty="0"/>
              <a:t>Coping Strategies in Other Situations Questions:</a:t>
            </a:r>
          </a:p>
          <a:p>
            <a:pPr lvl="1">
              <a:spcAft>
                <a:spcPts val="600"/>
              </a:spcAft>
            </a:pPr>
            <a:r>
              <a:rPr lang="en-US" dirty="0"/>
              <a:t>Have you ever faced and overcome a similar challenge?</a:t>
            </a:r>
            <a:endParaRPr lang="en-US" dirty="0">
              <a:cs typeface="Calibri"/>
            </a:endParaRPr>
          </a:p>
          <a:p>
            <a:pPr lvl="1">
              <a:spcAft>
                <a:spcPts val="600"/>
              </a:spcAft>
            </a:pPr>
            <a:r>
              <a:rPr lang="en-US" dirty="0"/>
              <a:t>Have you ever faced something like this in the past that you managed to cope with? </a:t>
            </a:r>
            <a:endParaRPr lang="en-US" dirty="0">
              <a:cs typeface="Calibri"/>
            </a:endParaRPr>
          </a:p>
          <a:p>
            <a:pPr lvl="1">
              <a:spcAft>
                <a:spcPts val="600"/>
              </a:spcAft>
            </a:pPr>
            <a:r>
              <a:rPr lang="en-US" dirty="0"/>
              <a:t>What other situations have challenged you in any way like this? What did you do then? </a:t>
            </a:r>
            <a:endParaRPr lang="en-US" dirty="0">
              <a:cs typeface="Calibri"/>
            </a:endParaRPr>
          </a:p>
        </p:txBody>
      </p:sp>
      <p:sp>
        <p:nvSpPr>
          <p:cNvPr id="3" name="Title 2">
            <a:extLst>
              <a:ext uri="{FF2B5EF4-FFF2-40B4-BE49-F238E27FC236}">
                <a16:creationId xmlns:a16="http://schemas.microsoft.com/office/drawing/2014/main" id="{BB33E15C-D3EC-2687-3BBF-CB07E5B86676}"/>
              </a:ext>
            </a:extLst>
          </p:cNvPr>
          <p:cNvSpPr>
            <a:spLocks noGrp="1"/>
          </p:cNvSpPr>
          <p:nvPr>
            <p:ph type="title"/>
          </p:nvPr>
        </p:nvSpPr>
        <p:spPr/>
        <p:txBody>
          <a:bodyPr/>
          <a:lstStyle/>
          <a:p>
            <a:pPr marL="571500" indent="-571500">
              <a:buBlip>
                <a:blip r:embed="rId3"/>
              </a:buBlip>
            </a:pPr>
            <a:r>
              <a:rPr lang="en-CA" dirty="0"/>
              <a:t>Coping Strategies in Other Situations</a:t>
            </a:r>
          </a:p>
        </p:txBody>
      </p:sp>
      <p:sp>
        <p:nvSpPr>
          <p:cNvPr id="5" name="TextBox 4">
            <a:extLst>
              <a:ext uri="{FF2B5EF4-FFF2-40B4-BE49-F238E27FC236}">
                <a16:creationId xmlns:a16="http://schemas.microsoft.com/office/drawing/2014/main" id="{AF081B5E-2C1F-CA5B-0B6E-0842AF0416EF}"/>
              </a:ext>
            </a:extLst>
          </p:cNvPr>
          <p:cNvSpPr txBox="1"/>
          <p:nvPr/>
        </p:nvSpPr>
        <p:spPr>
          <a:xfrm>
            <a:off x="8174501" y="6400800"/>
            <a:ext cx="4017499" cy="400110"/>
          </a:xfrm>
          <a:prstGeom prst="rect">
            <a:avLst/>
          </a:prstGeom>
          <a:noFill/>
        </p:spPr>
        <p:txBody>
          <a:bodyPr wrap="square">
            <a:spAutoFit/>
          </a:bodyPr>
          <a:lstStyle/>
          <a:p>
            <a:r>
              <a:rPr kumimoji="0" lang="en-US" sz="2000" b="0" i="0" u="none" strike="noStrike" kern="1200" cap="none" spc="0" normalizeH="0" baseline="0" noProof="0" dirty="0">
                <a:ln>
                  <a:noFill/>
                </a:ln>
                <a:solidFill>
                  <a:schemeClr val="accent6"/>
                </a:solidFill>
                <a:effectLst/>
                <a:uLnTx/>
                <a:uFillTx/>
                <a:latin typeface="Montserrat SemiBold"/>
                <a:ea typeface="+mj-ea"/>
                <a:cs typeface="+mj-cs"/>
              </a:rPr>
              <a:t>Solution-Focused Strategies </a:t>
            </a:r>
            <a:endParaRPr lang="en-CA" sz="1000" dirty="0">
              <a:solidFill>
                <a:schemeClr val="accent6"/>
              </a:solidFill>
            </a:endParaRPr>
          </a:p>
        </p:txBody>
      </p:sp>
    </p:spTree>
    <p:extLst>
      <p:ext uri="{BB962C8B-B14F-4D97-AF65-F5344CB8AC3E}">
        <p14:creationId xmlns:p14="http://schemas.microsoft.com/office/powerpoint/2010/main" val="2844966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AB3FA-1549-2473-B6FB-EF3CEA9F7C2A}"/>
              </a:ext>
            </a:extLst>
          </p:cNvPr>
          <p:cNvSpPr>
            <a:spLocks noGrp="1"/>
          </p:cNvSpPr>
          <p:nvPr>
            <p:ph type="title"/>
          </p:nvPr>
        </p:nvSpPr>
        <p:spPr/>
        <p:txBody>
          <a:bodyPr/>
          <a:lstStyle/>
          <a:p>
            <a:pPr marL="571500" indent="-571500">
              <a:buBlip>
                <a:blip r:embed="rId3"/>
              </a:buBlip>
            </a:pPr>
            <a:r>
              <a:rPr lang="en-CA" dirty="0"/>
              <a:t>Exception Finder Questions</a:t>
            </a:r>
          </a:p>
        </p:txBody>
      </p:sp>
      <p:sp>
        <p:nvSpPr>
          <p:cNvPr id="3" name="Text Placeholder 2">
            <a:extLst>
              <a:ext uri="{FF2B5EF4-FFF2-40B4-BE49-F238E27FC236}">
                <a16:creationId xmlns:a16="http://schemas.microsoft.com/office/drawing/2014/main" id="{DD68CDA4-73A5-C00C-B781-5AF9DE7F8341}"/>
              </a:ext>
            </a:extLst>
          </p:cNvPr>
          <p:cNvSpPr>
            <a:spLocks noGrp="1"/>
          </p:cNvSpPr>
          <p:nvPr>
            <p:ph type="body" sz="quarter" idx="10"/>
          </p:nvPr>
        </p:nvSpPr>
        <p:spPr>
          <a:xfrm>
            <a:off x="602810" y="2187981"/>
            <a:ext cx="8278543" cy="4311293"/>
          </a:xfrm>
        </p:spPr>
        <p:txBody>
          <a:bodyPr>
            <a:normAutofit fontScale="85000" lnSpcReduction="10000"/>
          </a:bodyPr>
          <a:lstStyle/>
          <a:p>
            <a:pPr marL="0" indent="0">
              <a:spcAft>
                <a:spcPts val="600"/>
              </a:spcAft>
              <a:buNone/>
            </a:pPr>
            <a:r>
              <a:rPr lang="en-CA" dirty="0"/>
              <a:t>Are there times or even moments in a when you’re in a situation where the outlook was not so bleak and negative? This strategy can help find “positive cracks” where strengths can be recognized. </a:t>
            </a:r>
          </a:p>
          <a:p>
            <a:pPr marL="0" indent="0">
              <a:spcAft>
                <a:spcPts val="600"/>
              </a:spcAft>
              <a:buNone/>
            </a:pPr>
            <a:endParaRPr lang="en-CA" dirty="0"/>
          </a:p>
          <a:p>
            <a:pPr marL="0" indent="0">
              <a:spcAft>
                <a:spcPts val="600"/>
              </a:spcAft>
              <a:buNone/>
            </a:pPr>
            <a:r>
              <a:rPr lang="en-CA" dirty="0"/>
              <a:t>Exception Finder Questions: </a:t>
            </a:r>
          </a:p>
          <a:p>
            <a:pPr lvl="1">
              <a:spcAft>
                <a:spcPts val="600"/>
              </a:spcAft>
            </a:pPr>
            <a:r>
              <a:rPr lang="en-US" dirty="0"/>
              <a:t>Are there times or moments when a problem is not so overwhelming? </a:t>
            </a:r>
          </a:p>
          <a:p>
            <a:pPr lvl="1">
              <a:spcAft>
                <a:spcPts val="600"/>
              </a:spcAft>
            </a:pPr>
            <a:r>
              <a:rPr lang="en-US" dirty="0"/>
              <a:t>Is there any time in what you are facing when it doesn't feel so hopeless? </a:t>
            </a:r>
          </a:p>
          <a:p>
            <a:pPr lvl="1">
              <a:spcAft>
                <a:spcPts val="600"/>
              </a:spcAft>
            </a:pPr>
            <a:r>
              <a:rPr lang="en-US" dirty="0"/>
              <a:t>Is there any time that you feel you are getting it? Enjoying it? </a:t>
            </a:r>
          </a:p>
          <a:p>
            <a:pPr marL="457200" lvl="1" indent="0">
              <a:buNone/>
            </a:pPr>
            <a:endParaRPr lang="en-CA" dirty="0"/>
          </a:p>
          <a:p>
            <a:pPr marL="0" indent="0">
              <a:buNone/>
            </a:pPr>
            <a:endParaRPr lang="en-CA" dirty="0"/>
          </a:p>
        </p:txBody>
      </p:sp>
      <p:sp>
        <p:nvSpPr>
          <p:cNvPr id="9" name="TextBox 8">
            <a:extLst>
              <a:ext uri="{FF2B5EF4-FFF2-40B4-BE49-F238E27FC236}">
                <a16:creationId xmlns:a16="http://schemas.microsoft.com/office/drawing/2014/main" id="{5BA2E050-2E6F-4004-3DFA-56910CA74F79}"/>
              </a:ext>
            </a:extLst>
          </p:cNvPr>
          <p:cNvSpPr txBox="1"/>
          <p:nvPr/>
        </p:nvSpPr>
        <p:spPr>
          <a:xfrm>
            <a:off x="8289388" y="6457890"/>
            <a:ext cx="406204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C79"/>
                </a:solidFill>
                <a:effectLst/>
                <a:uLnTx/>
                <a:uFillTx/>
                <a:latin typeface="Montserrat SemiBold"/>
                <a:ea typeface="+mn-ea"/>
                <a:cs typeface="+mn-cs"/>
              </a:rPr>
              <a:t>Solution-Focused Strategies </a:t>
            </a:r>
            <a:endParaRPr kumimoji="0" lang="en-CA" sz="1000" b="0" i="0" u="none" strike="noStrike" kern="1200" cap="none" spc="0" normalizeH="0" baseline="0" noProof="0" dirty="0">
              <a:ln>
                <a:noFill/>
              </a:ln>
              <a:solidFill>
                <a:srgbClr val="007C79"/>
              </a:solidFill>
              <a:effectLst/>
              <a:uLnTx/>
              <a:uFillTx/>
              <a:latin typeface="Montserrat"/>
              <a:ea typeface="+mn-ea"/>
              <a:cs typeface="+mn-cs"/>
            </a:endParaRPr>
          </a:p>
        </p:txBody>
      </p:sp>
    </p:spTree>
    <p:extLst>
      <p:ext uri="{BB962C8B-B14F-4D97-AF65-F5344CB8AC3E}">
        <p14:creationId xmlns:p14="http://schemas.microsoft.com/office/powerpoint/2010/main" val="2113492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ED317-9CE6-F8E5-3D5B-C4DF96D7655E}"/>
              </a:ext>
            </a:extLst>
          </p:cNvPr>
          <p:cNvSpPr>
            <a:spLocks noGrp="1"/>
          </p:cNvSpPr>
          <p:nvPr>
            <p:ph type="body" sz="quarter" idx="10"/>
          </p:nvPr>
        </p:nvSpPr>
        <p:spPr>
          <a:xfrm>
            <a:off x="3511380" y="2043262"/>
            <a:ext cx="8278543" cy="4132455"/>
          </a:xfrm>
        </p:spPr>
        <p:txBody>
          <a:bodyPr>
            <a:normAutofit lnSpcReduction="10000"/>
          </a:bodyPr>
          <a:lstStyle/>
          <a:p>
            <a:pPr marL="0" indent="0">
              <a:spcAft>
                <a:spcPts val="600"/>
              </a:spcAft>
              <a:buNone/>
            </a:pPr>
            <a:r>
              <a:rPr lang="en-US" dirty="0"/>
              <a:t>When an issue is ongoing overtime, this strategy can help you focus on the incremental (or big) positive changes and recognize progress.</a:t>
            </a:r>
          </a:p>
          <a:p>
            <a:pPr marL="0" indent="0">
              <a:spcAft>
                <a:spcPts val="600"/>
              </a:spcAft>
              <a:buNone/>
            </a:pPr>
            <a:endParaRPr lang="en-US" dirty="0"/>
          </a:p>
          <a:p>
            <a:pPr marL="0" indent="0">
              <a:spcAft>
                <a:spcPts val="600"/>
              </a:spcAft>
              <a:buNone/>
            </a:pPr>
            <a:r>
              <a:rPr lang="en-CA" dirty="0"/>
              <a:t>Description of Between Session Changes </a:t>
            </a:r>
            <a:r>
              <a:rPr lang="en-US" dirty="0"/>
              <a:t>Question:</a:t>
            </a:r>
          </a:p>
          <a:p>
            <a:pPr lvl="1">
              <a:spcAft>
                <a:spcPts val="600"/>
              </a:spcAft>
            </a:pPr>
            <a:r>
              <a:rPr lang="en-US" dirty="0"/>
              <a:t>What happened since we last met that moved you even a little bit forward toward your goal/solution? </a:t>
            </a:r>
          </a:p>
        </p:txBody>
      </p:sp>
      <p:sp>
        <p:nvSpPr>
          <p:cNvPr id="3" name="Title 2">
            <a:extLst>
              <a:ext uri="{FF2B5EF4-FFF2-40B4-BE49-F238E27FC236}">
                <a16:creationId xmlns:a16="http://schemas.microsoft.com/office/drawing/2014/main" id="{BB33E15C-D3EC-2687-3BBF-CB07E5B86676}"/>
              </a:ext>
            </a:extLst>
          </p:cNvPr>
          <p:cNvSpPr>
            <a:spLocks noGrp="1"/>
          </p:cNvSpPr>
          <p:nvPr>
            <p:ph type="title"/>
          </p:nvPr>
        </p:nvSpPr>
        <p:spPr/>
        <p:txBody>
          <a:bodyPr/>
          <a:lstStyle/>
          <a:p>
            <a:pPr marL="571500" indent="-571500">
              <a:buBlip>
                <a:blip r:embed="rId3"/>
              </a:buBlip>
            </a:pPr>
            <a:r>
              <a:rPr lang="en-CA" dirty="0"/>
              <a:t>Description of Between Session Changes</a:t>
            </a:r>
          </a:p>
        </p:txBody>
      </p:sp>
      <p:sp>
        <p:nvSpPr>
          <p:cNvPr id="7" name="TextBox 6">
            <a:extLst>
              <a:ext uri="{FF2B5EF4-FFF2-40B4-BE49-F238E27FC236}">
                <a16:creationId xmlns:a16="http://schemas.microsoft.com/office/drawing/2014/main" id="{446D4C7B-B00C-CC98-A6B0-63AFC14AD502}"/>
              </a:ext>
            </a:extLst>
          </p:cNvPr>
          <p:cNvSpPr txBox="1"/>
          <p:nvPr/>
        </p:nvSpPr>
        <p:spPr>
          <a:xfrm>
            <a:off x="8254219" y="6457890"/>
            <a:ext cx="40550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C79"/>
                </a:solidFill>
                <a:effectLst/>
                <a:uLnTx/>
                <a:uFillTx/>
                <a:latin typeface="Montserrat SemiBold"/>
                <a:ea typeface="+mn-ea"/>
                <a:cs typeface="+mn-cs"/>
              </a:rPr>
              <a:t>Solution-Focused Strategies </a:t>
            </a:r>
            <a:endParaRPr kumimoji="0" lang="en-CA" sz="1000" b="0" i="0" u="none" strike="noStrike" kern="1200" cap="none" spc="0" normalizeH="0" baseline="0" noProof="0" dirty="0">
              <a:ln>
                <a:noFill/>
              </a:ln>
              <a:solidFill>
                <a:srgbClr val="007C79"/>
              </a:solidFill>
              <a:effectLst/>
              <a:uLnTx/>
              <a:uFillTx/>
              <a:latin typeface="Montserrat"/>
              <a:ea typeface="+mn-ea"/>
              <a:cs typeface="+mn-cs"/>
            </a:endParaRPr>
          </a:p>
        </p:txBody>
      </p:sp>
    </p:spTree>
    <p:extLst>
      <p:ext uri="{BB962C8B-B14F-4D97-AF65-F5344CB8AC3E}">
        <p14:creationId xmlns:p14="http://schemas.microsoft.com/office/powerpoint/2010/main" val="21731208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AB3FA-1549-2473-B6FB-EF3CEA9F7C2A}"/>
              </a:ext>
            </a:extLst>
          </p:cNvPr>
          <p:cNvSpPr>
            <a:spLocks noGrp="1"/>
          </p:cNvSpPr>
          <p:nvPr>
            <p:ph type="title"/>
          </p:nvPr>
        </p:nvSpPr>
        <p:spPr/>
        <p:txBody>
          <a:bodyPr/>
          <a:lstStyle/>
          <a:p>
            <a:pPr marL="571500" indent="-571500">
              <a:buBlip>
                <a:blip r:embed="rId3"/>
              </a:buBlip>
            </a:pPr>
            <a:r>
              <a:rPr lang="en-CA" dirty="0"/>
              <a:t>Miracle Question</a:t>
            </a:r>
          </a:p>
        </p:txBody>
      </p:sp>
      <p:sp>
        <p:nvSpPr>
          <p:cNvPr id="3" name="Text Placeholder 2">
            <a:extLst>
              <a:ext uri="{FF2B5EF4-FFF2-40B4-BE49-F238E27FC236}">
                <a16:creationId xmlns:a16="http://schemas.microsoft.com/office/drawing/2014/main" id="{DD68CDA4-73A5-C00C-B781-5AF9DE7F8341}"/>
              </a:ext>
            </a:extLst>
          </p:cNvPr>
          <p:cNvSpPr>
            <a:spLocks noGrp="1"/>
          </p:cNvSpPr>
          <p:nvPr>
            <p:ph type="body" sz="quarter" idx="10"/>
          </p:nvPr>
        </p:nvSpPr>
        <p:spPr>
          <a:xfrm>
            <a:off x="602810" y="2187981"/>
            <a:ext cx="8878815" cy="4508241"/>
          </a:xfrm>
        </p:spPr>
        <p:txBody>
          <a:bodyPr>
            <a:normAutofit fontScale="92500" lnSpcReduction="10000"/>
          </a:bodyPr>
          <a:lstStyle/>
          <a:p>
            <a:pPr marL="0" indent="0">
              <a:spcAft>
                <a:spcPts val="600"/>
              </a:spcAft>
              <a:buNone/>
            </a:pPr>
            <a:r>
              <a:rPr lang="en-CA" dirty="0"/>
              <a:t>This strategy changes perspectives from looking to the past to looking to the future. Imagine that you have succeeded in achieving your goal – a miracle happened. This shift in focus can sometimes reveal hidden strengths and strategies that can point to new pathways to try. </a:t>
            </a:r>
          </a:p>
          <a:p>
            <a:pPr marL="0" indent="0">
              <a:spcAft>
                <a:spcPts val="600"/>
              </a:spcAft>
              <a:buNone/>
            </a:pPr>
            <a:endParaRPr lang="en-CA" dirty="0"/>
          </a:p>
          <a:p>
            <a:pPr marL="0" indent="0">
              <a:spcAft>
                <a:spcPts val="600"/>
              </a:spcAft>
              <a:buNone/>
            </a:pPr>
            <a:r>
              <a:rPr lang="en-CA" dirty="0"/>
              <a:t>Miracle Question: </a:t>
            </a:r>
          </a:p>
          <a:p>
            <a:pPr lvl="1">
              <a:spcAft>
                <a:spcPts val="600"/>
              </a:spcAft>
            </a:pPr>
            <a:r>
              <a:rPr lang="en-US" sz="2400" dirty="0"/>
              <a:t>Imagine for a moment that all these difficulties are behind you and you have managed to overcome them... Now actually start to look back at what steps you had to take to get there?</a:t>
            </a:r>
            <a:endParaRPr lang="en-CA" dirty="0"/>
          </a:p>
          <a:p>
            <a:pPr marL="0" indent="0">
              <a:buNone/>
            </a:pPr>
            <a:endParaRPr lang="en-CA" dirty="0"/>
          </a:p>
        </p:txBody>
      </p:sp>
      <p:sp>
        <p:nvSpPr>
          <p:cNvPr id="9" name="TextBox 8">
            <a:extLst>
              <a:ext uri="{FF2B5EF4-FFF2-40B4-BE49-F238E27FC236}">
                <a16:creationId xmlns:a16="http://schemas.microsoft.com/office/drawing/2014/main" id="{0774D91A-F45F-0710-17D9-2A671C5F18A1}"/>
              </a:ext>
            </a:extLst>
          </p:cNvPr>
          <p:cNvSpPr txBox="1"/>
          <p:nvPr/>
        </p:nvSpPr>
        <p:spPr>
          <a:xfrm>
            <a:off x="8303455" y="6457890"/>
            <a:ext cx="399170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7C79"/>
                </a:solidFill>
                <a:effectLst/>
                <a:uLnTx/>
                <a:uFillTx/>
                <a:latin typeface="Montserrat SemiBold"/>
                <a:ea typeface="+mn-ea"/>
                <a:cs typeface="+mn-cs"/>
              </a:rPr>
              <a:t>Solution-Focused Strategies </a:t>
            </a:r>
            <a:endParaRPr kumimoji="0" lang="en-CA" sz="1000" b="0" i="0" u="none" strike="noStrike" kern="1200" cap="none" spc="0" normalizeH="0" baseline="0" noProof="0" dirty="0">
              <a:ln>
                <a:noFill/>
              </a:ln>
              <a:solidFill>
                <a:srgbClr val="007C79"/>
              </a:solidFill>
              <a:effectLst/>
              <a:uLnTx/>
              <a:uFillTx/>
              <a:latin typeface="Montserrat"/>
              <a:ea typeface="+mn-ea"/>
              <a:cs typeface="+mn-cs"/>
            </a:endParaRPr>
          </a:p>
        </p:txBody>
      </p:sp>
    </p:spTree>
    <p:extLst>
      <p:ext uri="{BB962C8B-B14F-4D97-AF65-F5344CB8AC3E}">
        <p14:creationId xmlns:p14="http://schemas.microsoft.com/office/powerpoint/2010/main" val="4609587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700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use solution-focused strategies when discussing challenges! </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what internal asset (skill, strength, knowledge or healthy attitude) are you most proud of right now</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what external asset do you most appreciate right now?</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assets you’d most like to be able to use this week</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428462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15A8-B1C2-CC89-D167-90989B0E01BF}"/>
              </a:ext>
            </a:extLst>
          </p:cNvPr>
          <p:cNvSpPr>
            <a:spLocks noGrp="1"/>
          </p:cNvSpPr>
          <p:nvPr>
            <p:ph type="title"/>
          </p:nvPr>
        </p:nvSpPr>
        <p:spPr/>
        <p:txBody>
          <a:bodyPr/>
          <a:lstStyle/>
          <a:p>
            <a:pPr marL="571500" indent="-571500">
              <a:buBlip>
                <a:blip r:embed="rId3"/>
              </a:buBlip>
            </a:pPr>
            <a:r>
              <a:rPr lang="en-CA" dirty="0"/>
              <a:t>Stages of Group Development</a:t>
            </a:r>
          </a:p>
        </p:txBody>
      </p:sp>
      <p:sp>
        <p:nvSpPr>
          <p:cNvPr id="3" name="Content Placeholder 2">
            <a:extLst>
              <a:ext uri="{FF2B5EF4-FFF2-40B4-BE49-F238E27FC236}">
                <a16:creationId xmlns:a16="http://schemas.microsoft.com/office/drawing/2014/main" id="{0C76D5E4-8A40-D0E4-D0BB-313B676E37D1}"/>
              </a:ext>
            </a:extLst>
          </p:cNvPr>
          <p:cNvSpPr>
            <a:spLocks noGrp="1"/>
          </p:cNvSpPr>
          <p:nvPr>
            <p:ph idx="1"/>
          </p:nvPr>
        </p:nvSpPr>
        <p:spPr>
          <a:xfrm>
            <a:off x="331763" y="1578146"/>
            <a:ext cx="8559018" cy="5167312"/>
          </a:xfrm>
        </p:spPr>
        <p:txBody>
          <a:bodyPr>
            <a:normAutofit fontScale="92500" lnSpcReduction="20000"/>
          </a:bodyPr>
          <a:lstStyle/>
          <a:p>
            <a:pPr marL="0" indent="0">
              <a:buNone/>
            </a:pPr>
            <a:r>
              <a:rPr lang="en-CA" dirty="0"/>
              <a:t>Forming </a:t>
            </a:r>
          </a:p>
          <a:p>
            <a:pPr lvl="1"/>
            <a:r>
              <a:rPr lang="en-CA" dirty="0"/>
              <a:t>Team members tend to be polite and positive and excited about the project and the tasks ahead </a:t>
            </a:r>
          </a:p>
          <a:p>
            <a:pPr marL="0" indent="0">
              <a:buNone/>
            </a:pPr>
            <a:r>
              <a:rPr lang="en-CA" dirty="0"/>
              <a:t>Storming</a:t>
            </a:r>
          </a:p>
          <a:p>
            <a:pPr lvl="1"/>
            <a:r>
              <a:rPr lang="en-CA" dirty="0"/>
              <a:t>In this stage, people tend to push boundaries, different styles and preferences emerge, people may get frustrated if roles and task have not been clarified or have become unclear</a:t>
            </a:r>
          </a:p>
          <a:p>
            <a:pPr marL="0" indent="0">
              <a:buNone/>
            </a:pPr>
            <a:r>
              <a:rPr lang="en-CA" dirty="0"/>
              <a:t>Norming </a:t>
            </a:r>
          </a:p>
          <a:p>
            <a:pPr lvl="1"/>
            <a:r>
              <a:rPr lang="en-CA" dirty="0"/>
              <a:t>People start to resolve their differences, appreciate individual members strengths and respect each other. People start to bond and develop a stronger commitment to the team’s goal and progressing towards it </a:t>
            </a:r>
          </a:p>
          <a:p>
            <a:pPr marL="0" indent="0">
              <a:buNone/>
            </a:pPr>
            <a:r>
              <a:rPr lang="en-CA" dirty="0"/>
              <a:t>Performing</a:t>
            </a:r>
          </a:p>
          <a:p>
            <a:pPr lvl="1"/>
            <a:r>
              <a:rPr lang="en-CA" dirty="0"/>
              <a:t>A group starts working hard towards the goal using strategies to problem solve and norms are implemented. The group has found their stride. </a:t>
            </a:r>
          </a:p>
        </p:txBody>
      </p:sp>
      <p:grpSp>
        <p:nvGrpSpPr>
          <p:cNvPr id="4" name="Group 3">
            <a:extLst>
              <a:ext uri="{FF2B5EF4-FFF2-40B4-BE49-F238E27FC236}">
                <a16:creationId xmlns:a16="http://schemas.microsoft.com/office/drawing/2014/main" id="{B7D31DB2-CA4C-09E4-67F4-29F6439CF033}"/>
              </a:ext>
            </a:extLst>
          </p:cNvPr>
          <p:cNvGrpSpPr/>
          <p:nvPr/>
        </p:nvGrpSpPr>
        <p:grpSpPr>
          <a:xfrm>
            <a:off x="8456610" y="1476472"/>
            <a:ext cx="5794380" cy="5268986"/>
            <a:chOff x="3013775" y="2136748"/>
            <a:chExt cx="4024128" cy="4154750"/>
          </a:xfrm>
        </p:grpSpPr>
        <p:grpSp>
          <p:nvGrpSpPr>
            <p:cNvPr id="5" name="Group 4">
              <a:extLst>
                <a:ext uri="{FF2B5EF4-FFF2-40B4-BE49-F238E27FC236}">
                  <a16:creationId xmlns:a16="http://schemas.microsoft.com/office/drawing/2014/main" id="{373C46D1-A154-A25D-0469-35E5CFEA8CB8}"/>
                </a:ext>
              </a:extLst>
            </p:cNvPr>
            <p:cNvGrpSpPr/>
            <p:nvPr/>
          </p:nvGrpSpPr>
          <p:grpSpPr>
            <a:xfrm>
              <a:off x="3013775" y="2136748"/>
              <a:ext cx="4024128" cy="4154750"/>
              <a:chOff x="2447532" y="2216817"/>
              <a:chExt cx="3138740" cy="3547239"/>
            </a:xfrm>
          </p:grpSpPr>
          <p:grpSp>
            <p:nvGrpSpPr>
              <p:cNvPr id="8" name="Group 7">
                <a:extLst>
                  <a:ext uri="{FF2B5EF4-FFF2-40B4-BE49-F238E27FC236}">
                    <a16:creationId xmlns:a16="http://schemas.microsoft.com/office/drawing/2014/main" id="{A0DB875A-A1EF-0307-AA2A-2E355EFFD90D}"/>
                  </a:ext>
                </a:extLst>
              </p:cNvPr>
              <p:cNvGrpSpPr/>
              <p:nvPr/>
            </p:nvGrpSpPr>
            <p:grpSpPr>
              <a:xfrm>
                <a:off x="2447532" y="4828682"/>
                <a:ext cx="3138740" cy="935374"/>
                <a:chOff x="3916953" y="3487298"/>
                <a:chExt cx="2092989" cy="623731"/>
              </a:xfrm>
              <a:effectLst>
                <a:outerShdw blurRad="304800" dist="127000" dir="3780000" sx="93000" sy="93000" algn="t" rotWithShape="0">
                  <a:prstClr val="black">
                    <a:alpha val="40000"/>
                  </a:prstClr>
                </a:outerShdw>
              </a:effectLst>
            </p:grpSpPr>
            <p:sp>
              <p:nvSpPr>
                <p:cNvPr id="22" name="Shape 2301">
                  <a:extLst>
                    <a:ext uri="{FF2B5EF4-FFF2-40B4-BE49-F238E27FC236}">
                      <a16:creationId xmlns:a16="http://schemas.microsoft.com/office/drawing/2014/main" id="{3F457777-E7AA-E605-795F-EFDB89D9AF36}"/>
                    </a:ext>
                  </a:extLst>
                </p:cNvPr>
                <p:cNvSpPr/>
                <p:nvPr/>
              </p:nvSpPr>
              <p:spPr>
                <a:xfrm>
                  <a:off x="3916953" y="3553454"/>
                  <a:ext cx="1334323" cy="557575"/>
                </a:xfrm>
                <a:custGeom>
                  <a:avLst/>
                  <a:gdLst/>
                  <a:ahLst/>
                  <a:cxnLst>
                    <a:cxn ang="0">
                      <a:pos x="wd2" y="hd2"/>
                    </a:cxn>
                    <a:cxn ang="5400000">
                      <a:pos x="wd2" y="hd2"/>
                    </a:cxn>
                    <a:cxn ang="10800000">
                      <a:pos x="wd2" y="hd2"/>
                    </a:cxn>
                    <a:cxn ang="16200000">
                      <a:pos x="wd2" y="hd2"/>
                    </a:cxn>
                  </a:cxnLst>
                  <a:rect l="0" t="0" r="r" b="b"/>
                  <a:pathLst>
                    <a:path w="21600" h="21600" extrusionOk="0">
                      <a:moveTo>
                        <a:pt x="21600" y="21598"/>
                      </a:moveTo>
                      <a:lnTo>
                        <a:pt x="20941" y="8800"/>
                      </a:lnTo>
                      <a:lnTo>
                        <a:pt x="2410" y="0"/>
                      </a:lnTo>
                      <a:lnTo>
                        <a:pt x="0" y="11344"/>
                      </a:lnTo>
                      <a:lnTo>
                        <a:pt x="21598" y="21600"/>
                      </a:lnTo>
                      <a:cubicBezTo>
                        <a:pt x="21598" y="21600"/>
                        <a:pt x="21600" y="21598"/>
                        <a:pt x="21600" y="21598"/>
                      </a:cubicBez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23" name="Shape 2302">
                  <a:extLst>
                    <a:ext uri="{FF2B5EF4-FFF2-40B4-BE49-F238E27FC236}">
                      <a16:creationId xmlns:a16="http://schemas.microsoft.com/office/drawing/2014/main" id="{201A1F39-E4D6-2312-6EEE-101FEBF5A53C}"/>
                    </a:ext>
                  </a:extLst>
                </p:cNvPr>
                <p:cNvSpPr/>
                <p:nvPr/>
              </p:nvSpPr>
              <p:spPr>
                <a:xfrm>
                  <a:off x="5208270" y="3553454"/>
                  <a:ext cx="801672" cy="557348"/>
                </a:xfrm>
                <a:custGeom>
                  <a:avLst/>
                  <a:gdLst/>
                  <a:ahLst/>
                  <a:cxnLst>
                    <a:cxn ang="0">
                      <a:pos x="wd2" y="hd2"/>
                    </a:cxn>
                    <a:cxn ang="5400000">
                      <a:pos x="wd2" y="hd2"/>
                    </a:cxn>
                    <a:cxn ang="10800000">
                      <a:pos x="wd2" y="hd2"/>
                    </a:cxn>
                    <a:cxn ang="16200000">
                      <a:pos x="wd2" y="hd2"/>
                    </a:cxn>
                  </a:cxnLst>
                  <a:rect l="0" t="0" r="r" b="b"/>
                  <a:pathLst>
                    <a:path w="21600" h="21600" extrusionOk="0">
                      <a:moveTo>
                        <a:pt x="0" y="8796"/>
                      </a:moveTo>
                      <a:lnTo>
                        <a:pt x="1097" y="21600"/>
                      </a:lnTo>
                      <a:lnTo>
                        <a:pt x="21600" y="11339"/>
                      </a:lnTo>
                      <a:lnTo>
                        <a:pt x="17593" y="0"/>
                      </a:lnTo>
                      <a:lnTo>
                        <a:pt x="10" y="8799"/>
                      </a:lnTo>
                      <a:cubicBezTo>
                        <a:pt x="10" y="8799"/>
                        <a:pt x="0" y="8796"/>
                        <a:pt x="0" y="8796"/>
                      </a:cubicBez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24" name="Shape 2303">
                  <a:extLst>
                    <a:ext uri="{FF2B5EF4-FFF2-40B4-BE49-F238E27FC236}">
                      <a16:creationId xmlns:a16="http://schemas.microsoft.com/office/drawing/2014/main" id="{BA3882A0-B9F7-2C8F-D23A-4502E88A2843}"/>
                    </a:ext>
                  </a:extLst>
                </p:cNvPr>
                <p:cNvSpPr/>
                <p:nvPr/>
              </p:nvSpPr>
              <p:spPr>
                <a:xfrm>
                  <a:off x="4068742" y="3487298"/>
                  <a:ext cx="1797686" cy="296936"/>
                </a:xfrm>
                <a:custGeom>
                  <a:avLst/>
                  <a:gdLst/>
                  <a:ahLst/>
                  <a:cxnLst>
                    <a:cxn ang="0">
                      <a:pos x="wd2" y="hd2"/>
                    </a:cxn>
                    <a:cxn ang="5400000">
                      <a:pos x="wd2" y="hd2"/>
                    </a:cxn>
                    <a:cxn ang="10800000">
                      <a:pos x="wd2" y="hd2"/>
                    </a:cxn>
                    <a:cxn ang="16200000">
                      <a:pos x="wd2" y="hd2"/>
                    </a:cxn>
                  </a:cxnLst>
                  <a:rect l="0" t="0" r="r" b="b"/>
                  <a:pathLst>
                    <a:path w="21600" h="21600" extrusionOk="0">
                      <a:moveTo>
                        <a:pt x="0" y="5071"/>
                      </a:moveTo>
                      <a:lnTo>
                        <a:pt x="13755" y="21595"/>
                      </a:lnTo>
                      <a:lnTo>
                        <a:pt x="13759" y="21600"/>
                      </a:lnTo>
                      <a:lnTo>
                        <a:pt x="21600" y="5084"/>
                      </a:lnTo>
                      <a:lnTo>
                        <a:pt x="11723" y="0"/>
                      </a:lnTo>
                      <a:cubicBezTo>
                        <a:pt x="11723" y="0"/>
                        <a:pt x="0" y="5071"/>
                        <a:pt x="0" y="5071"/>
                      </a:cubicBezTo>
                      <a:close/>
                    </a:path>
                  </a:pathLst>
                </a:custGeom>
                <a:solidFill>
                  <a:schemeClr val="accent3">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9" name="Group 8">
                <a:extLst>
                  <a:ext uri="{FF2B5EF4-FFF2-40B4-BE49-F238E27FC236}">
                    <a16:creationId xmlns:a16="http://schemas.microsoft.com/office/drawing/2014/main" id="{A396E99F-E4FB-CCB4-6B8B-DEC8B20C3BC5}"/>
                  </a:ext>
                </a:extLst>
              </p:cNvPr>
              <p:cNvGrpSpPr/>
              <p:nvPr/>
            </p:nvGrpSpPr>
            <p:grpSpPr>
              <a:xfrm>
                <a:off x="2723941" y="4247120"/>
                <a:ext cx="2602208" cy="903510"/>
                <a:chOff x="4101269" y="3113244"/>
                <a:chExt cx="1735217" cy="602483"/>
              </a:xfrm>
              <a:effectLst>
                <a:outerShdw blurRad="304800" dist="127000" dir="3780000" sx="93000" sy="93000" algn="t" rotWithShape="0">
                  <a:prstClr val="black">
                    <a:alpha val="40000"/>
                  </a:prstClr>
                </a:outerShdw>
              </a:effectLst>
            </p:grpSpPr>
            <p:sp>
              <p:nvSpPr>
                <p:cNvPr id="19" name="Shape 2307">
                  <a:extLst>
                    <a:ext uri="{FF2B5EF4-FFF2-40B4-BE49-F238E27FC236}">
                      <a16:creationId xmlns:a16="http://schemas.microsoft.com/office/drawing/2014/main" id="{CEF6012B-EEDB-A063-3F23-0E3EF8019B44}"/>
                    </a:ext>
                  </a:extLst>
                </p:cNvPr>
                <p:cNvSpPr/>
                <p:nvPr/>
              </p:nvSpPr>
              <p:spPr>
                <a:xfrm>
                  <a:off x="4101269" y="3195664"/>
                  <a:ext cx="1105725" cy="519571"/>
                </a:xfrm>
                <a:custGeom>
                  <a:avLst/>
                  <a:gdLst/>
                  <a:ahLst/>
                  <a:cxnLst>
                    <a:cxn ang="0">
                      <a:pos x="wd2" y="hd2"/>
                    </a:cxn>
                    <a:cxn ang="5400000">
                      <a:pos x="wd2" y="hd2"/>
                    </a:cxn>
                    <a:cxn ang="10800000">
                      <a:pos x="wd2" y="hd2"/>
                    </a:cxn>
                    <a:cxn ang="16200000">
                      <a:pos x="wd2" y="hd2"/>
                    </a:cxn>
                  </a:cxnLst>
                  <a:rect l="0" t="0" r="r" b="b"/>
                  <a:pathLst>
                    <a:path w="21600" h="21600" extrusionOk="0">
                      <a:moveTo>
                        <a:pt x="20784" y="7507"/>
                      </a:moveTo>
                      <a:lnTo>
                        <a:pt x="20774" y="7514"/>
                      </a:lnTo>
                      <a:lnTo>
                        <a:pt x="2980" y="0"/>
                      </a:lnTo>
                      <a:lnTo>
                        <a:pt x="0" y="12478"/>
                      </a:lnTo>
                      <a:lnTo>
                        <a:pt x="21600" y="21600"/>
                      </a:lnTo>
                      <a:cubicBezTo>
                        <a:pt x="21600" y="21600"/>
                        <a:pt x="20784" y="7507"/>
                        <a:pt x="20784" y="7507"/>
                      </a:cubicBezTo>
                      <a:close/>
                    </a:path>
                  </a:pathLst>
                </a:custGeom>
                <a:ln/>
              </p:spPr>
              <p:style>
                <a:lnRef idx="2">
                  <a:schemeClr val="accent6">
                    <a:shade val="15000"/>
                  </a:schemeClr>
                </a:lnRef>
                <a:fillRef idx="1">
                  <a:schemeClr val="accent6"/>
                </a:fillRef>
                <a:effectRef idx="0">
                  <a:schemeClr val="accent6"/>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20" name="Shape 2308">
                  <a:extLst>
                    <a:ext uri="{FF2B5EF4-FFF2-40B4-BE49-F238E27FC236}">
                      <a16:creationId xmlns:a16="http://schemas.microsoft.com/office/drawing/2014/main" id="{119AB943-AE9A-DA02-4020-1A3C037ECFBB}"/>
                    </a:ext>
                  </a:extLst>
                </p:cNvPr>
                <p:cNvSpPr/>
                <p:nvPr/>
              </p:nvSpPr>
              <p:spPr>
                <a:xfrm>
                  <a:off x="5163797" y="3195664"/>
                  <a:ext cx="672689" cy="520063"/>
                </a:xfrm>
                <a:custGeom>
                  <a:avLst/>
                  <a:gdLst/>
                  <a:ahLst/>
                  <a:cxnLst>
                    <a:cxn ang="0">
                      <a:pos x="wd2" y="hd2"/>
                    </a:cxn>
                    <a:cxn ang="5400000">
                      <a:pos x="wd2" y="hd2"/>
                    </a:cxn>
                    <a:cxn ang="10800000">
                      <a:pos x="wd2" y="hd2"/>
                    </a:cxn>
                    <a:cxn ang="16200000">
                      <a:pos x="wd2" y="hd2"/>
                    </a:cxn>
                  </a:cxnLst>
                  <a:rect l="0" t="0" r="r" b="b"/>
                  <a:pathLst>
                    <a:path w="21600" h="21600" extrusionOk="0">
                      <a:moveTo>
                        <a:pt x="1341" y="21590"/>
                      </a:moveTo>
                      <a:lnTo>
                        <a:pt x="1382" y="21600"/>
                      </a:lnTo>
                      <a:lnTo>
                        <a:pt x="21600" y="12501"/>
                      </a:lnTo>
                      <a:lnTo>
                        <a:pt x="16687" y="0"/>
                      </a:lnTo>
                      <a:lnTo>
                        <a:pt x="0" y="7510"/>
                      </a:lnTo>
                      <a:cubicBezTo>
                        <a:pt x="0" y="7510"/>
                        <a:pt x="1341" y="21590"/>
                        <a:pt x="1341" y="21590"/>
                      </a:cubicBezTo>
                      <a:close/>
                    </a:path>
                  </a:pathLst>
                </a:custGeom>
                <a:ln/>
              </p:spPr>
              <p:style>
                <a:lnRef idx="2">
                  <a:schemeClr val="accent6">
                    <a:shade val="15000"/>
                  </a:schemeClr>
                </a:lnRef>
                <a:fillRef idx="1">
                  <a:schemeClr val="accent6"/>
                </a:fillRef>
                <a:effectRef idx="0">
                  <a:schemeClr val="accent6"/>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21" name="Shape 2309">
                  <a:extLst>
                    <a:ext uri="{FF2B5EF4-FFF2-40B4-BE49-F238E27FC236}">
                      <a16:creationId xmlns:a16="http://schemas.microsoft.com/office/drawing/2014/main" id="{4A523E19-87DA-6EEE-042F-9413F93E6B28}"/>
                    </a:ext>
                  </a:extLst>
                </p:cNvPr>
                <p:cNvSpPr/>
                <p:nvPr/>
              </p:nvSpPr>
              <p:spPr>
                <a:xfrm>
                  <a:off x="4253059" y="3113244"/>
                  <a:ext cx="1431066" cy="267519"/>
                </a:xfrm>
                <a:custGeom>
                  <a:avLst/>
                  <a:gdLst/>
                  <a:ahLst/>
                  <a:cxnLst>
                    <a:cxn ang="0">
                      <a:pos x="wd2" y="hd2"/>
                    </a:cxn>
                    <a:cxn ang="5400000">
                      <a:pos x="wd2" y="hd2"/>
                    </a:cxn>
                    <a:cxn ang="10800000">
                      <a:pos x="wd2" y="hd2"/>
                    </a:cxn>
                    <a:cxn ang="16200000">
                      <a:pos x="wd2" y="hd2"/>
                    </a:cxn>
                  </a:cxnLst>
                  <a:rect l="0" t="0" r="r" b="b"/>
                  <a:pathLst>
                    <a:path w="21600" h="21600" extrusionOk="0">
                      <a:moveTo>
                        <a:pt x="0" y="7006"/>
                      </a:moveTo>
                      <a:lnTo>
                        <a:pt x="13748" y="21600"/>
                      </a:lnTo>
                      <a:lnTo>
                        <a:pt x="13756" y="21586"/>
                      </a:lnTo>
                      <a:lnTo>
                        <a:pt x="21600" y="6986"/>
                      </a:lnTo>
                      <a:lnTo>
                        <a:pt x="11085" y="0"/>
                      </a:lnTo>
                      <a:cubicBezTo>
                        <a:pt x="11085" y="0"/>
                        <a:pt x="0" y="7006"/>
                        <a:pt x="0" y="7006"/>
                      </a:cubicBezTo>
                      <a:close/>
                    </a:path>
                  </a:pathLst>
                </a:custGeom>
                <a:solidFill>
                  <a:schemeClr val="accent2">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10" name="Group 9">
                <a:extLst>
                  <a:ext uri="{FF2B5EF4-FFF2-40B4-BE49-F238E27FC236}">
                    <a16:creationId xmlns:a16="http://schemas.microsoft.com/office/drawing/2014/main" id="{28AC4047-222D-364C-8E81-2C86FA8E5A70}"/>
                  </a:ext>
                </a:extLst>
              </p:cNvPr>
              <p:cNvGrpSpPr/>
              <p:nvPr/>
            </p:nvGrpSpPr>
            <p:grpSpPr>
              <a:xfrm>
                <a:off x="3000349" y="3619480"/>
                <a:ext cx="2049607" cy="896820"/>
                <a:chOff x="4285584" y="2712085"/>
                <a:chExt cx="1366728" cy="598022"/>
              </a:xfrm>
              <a:effectLst>
                <a:outerShdw blurRad="304800" dist="127000" dir="3780000" sx="93000" sy="93000" algn="t" rotWithShape="0">
                  <a:prstClr val="black">
                    <a:alpha val="40000"/>
                  </a:prstClr>
                </a:outerShdw>
              </a:effectLst>
            </p:grpSpPr>
            <p:sp>
              <p:nvSpPr>
                <p:cNvPr id="16" name="Shape 2313">
                  <a:extLst>
                    <a:ext uri="{FF2B5EF4-FFF2-40B4-BE49-F238E27FC236}">
                      <a16:creationId xmlns:a16="http://schemas.microsoft.com/office/drawing/2014/main" id="{F6BC63A2-8CD0-16B6-7519-B3B5C4624D50}"/>
                    </a:ext>
                  </a:extLst>
                </p:cNvPr>
                <p:cNvSpPr/>
                <p:nvPr/>
              </p:nvSpPr>
              <p:spPr>
                <a:xfrm>
                  <a:off x="4285584" y="2766295"/>
                  <a:ext cx="871007" cy="543812"/>
                </a:xfrm>
                <a:custGeom>
                  <a:avLst/>
                  <a:gdLst/>
                  <a:ahLst/>
                  <a:cxnLst>
                    <a:cxn ang="0">
                      <a:pos x="wd2" y="hd2"/>
                    </a:cxn>
                    <a:cxn ang="5400000">
                      <a:pos x="wd2" y="hd2"/>
                    </a:cxn>
                    <a:cxn ang="10800000">
                      <a:pos x="wd2" y="hd2"/>
                    </a:cxn>
                    <a:cxn ang="16200000">
                      <a:pos x="wd2" y="hd2"/>
                    </a:cxn>
                  </a:cxnLst>
                  <a:rect l="0" t="0" r="r" b="b"/>
                  <a:pathLst>
                    <a:path w="21600" h="21600" extrusionOk="0">
                      <a:moveTo>
                        <a:pt x="21600" y="21586"/>
                      </a:moveTo>
                      <a:lnTo>
                        <a:pt x="20322" y="4972"/>
                      </a:lnTo>
                      <a:lnTo>
                        <a:pt x="4679" y="0"/>
                      </a:lnTo>
                      <a:lnTo>
                        <a:pt x="0" y="14743"/>
                      </a:lnTo>
                      <a:lnTo>
                        <a:pt x="21574" y="21600"/>
                      </a:lnTo>
                      <a:cubicBezTo>
                        <a:pt x="21574" y="21600"/>
                        <a:pt x="21600" y="21586"/>
                        <a:pt x="21600" y="21586"/>
                      </a:cubicBezTo>
                      <a:close/>
                    </a:path>
                  </a:pathLst>
                </a:custGeom>
                <a:ln/>
              </p:spPr>
              <p:style>
                <a:lnRef idx="2">
                  <a:schemeClr val="accent1">
                    <a:shade val="15000"/>
                  </a:schemeClr>
                </a:lnRef>
                <a:fillRef idx="1">
                  <a:schemeClr val="accent1"/>
                </a:fillRef>
                <a:effectRef idx="0">
                  <a:schemeClr val="accent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7" name="Shape 2314">
                  <a:extLst>
                    <a:ext uri="{FF2B5EF4-FFF2-40B4-BE49-F238E27FC236}">
                      <a16:creationId xmlns:a16="http://schemas.microsoft.com/office/drawing/2014/main" id="{0A2B6964-F481-40CA-0E6A-8A012B729F57}"/>
                    </a:ext>
                  </a:extLst>
                </p:cNvPr>
                <p:cNvSpPr/>
                <p:nvPr/>
              </p:nvSpPr>
              <p:spPr>
                <a:xfrm>
                  <a:off x="5104165" y="2766295"/>
                  <a:ext cx="548147" cy="543417"/>
                </a:xfrm>
                <a:custGeom>
                  <a:avLst/>
                  <a:gdLst/>
                  <a:ahLst/>
                  <a:cxnLst>
                    <a:cxn ang="0">
                      <a:pos x="wd2" y="hd2"/>
                    </a:cxn>
                    <a:cxn ang="5400000">
                      <a:pos x="wd2" y="hd2"/>
                    </a:cxn>
                    <a:cxn ang="10800000">
                      <a:pos x="wd2" y="hd2"/>
                    </a:cxn>
                    <a:cxn ang="16200000">
                      <a:pos x="wd2" y="hd2"/>
                    </a:cxn>
                  </a:cxnLst>
                  <a:rect l="0" t="0" r="r" b="b"/>
                  <a:pathLst>
                    <a:path w="21600" h="21600" extrusionOk="0">
                      <a:moveTo>
                        <a:pt x="0" y="4974"/>
                      </a:moveTo>
                      <a:lnTo>
                        <a:pt x="2031" y="21600"/>
                      </a:lnTo>
                      <a:lnTo>
                        <a:pt x="21600" y="14732"/>
                      </a:lnTo>
                      <a:lnTo>
                        <a:pt x="14176" y="0"/>
                      </a:lnTo>
                      <a:lnTo>
                        <a:pt x="3" y="4975"/>
                      </a:lnTo>
                      <a:cubicBezTo>
                        <a:pt x="3" y="4975"/>
                        <a:pt x="0" y="4974"/>
                        <a:pt x="0" y="4974"/>
                      </a:cubicBezTo>
                      <a:close/>
                    </a:path>
                  </a:pathLst>
                </a:custGeom>
                <a:ln/>
              </p:spPr>
              <p:style>
                <a:lnRef idx="2">
                  <a:schemeClr val="accent1">
                    <a:shade val="15000"/>
                  </a:schemeClr>
                </a:lnRef>
                <a:fillRef idx="1">
                  <a:schemeClr val="accent1"/>
                </a:fillRef>
                <a:effectRef idx="0">
                  <a:schemeClr val="accent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8" name="Shape 2315">
                  <a:extLst>
                    <a:ext uri="{FF2B5EF4-FFF2-40B4-BE49-F238E27FC236}">
                      <a16:creationId xmlns:a16="http://schemas.microsoft.com/office/drawing/2014/main" id="{06418FEA-9910-0471-C004-BA836CDC0A70}"/>
                    </a:ext>
                  </a:extLst>
                </p:cNvPr>
                <p:cNvSpPr/>
                <p:nvPr/>
              </p:nvSpPr>
              <p:spPr>
                <a:xfrm>
                  <a:off x="4469900" y="2712085"/>
                  <a:ext cx="990530" cy="178691"/>
                </a:xfrm>
                <a:custGeom>
                  <a:avLst/>
                  <a:gdLst/>
                  <a:ahLst/>
                  <a:cxnLst>
                    <a:cxn ang="0">
                      <a:pos x="wd2" y="hd2"/>
                    </a:cxn>
                    <a:cxn ang="5400000">
                      <a:pos x="wd2" y="hd2"/>
                    </a:cxn>
                    <a:cxn ang="10800000">
                      <a:pos x="wd2" y="hd2"/>
                    </a:cxn>
                    <a:cxn ang="16200000">
                      <a:pos x="wd2" y="hd2"/>
                    </a:cxn>
                  </a:cxnLst>
                  <a:rect l="0" t="0" r="r" b="b"/>
                  <a:pathLst>
                    <a:path w="21600" h="21600" extrusionOk="0">
                      <a:moveTo>
                        <a:pt x="0" y="6467"/>
                      </a:moveTo>
                      <a:lnTo>
                        <a:pt x="13755" y="21598"/>
                      </a:lnTo>
                      <a:lnTo>
                        <a:pt x="13757" y="21600"/>
                      </a:lnTo>
                      <a:lnTo>
                        <a:pt x="21600" y="6471"/>
                      </a:lnTo>
                      <a:lnTo>
                        <a:pt x="10798" y="0"/>
                      </a:lnTo>
                      <a:cubicBezTo>
                        <a:pt x="10798" y="0"/>
                        <a:pt x="0" y="6467"/>
                        <a:pt x="0" y="6467"/>
                      </a:cubicBezTo>
                      <a:close/>
                    </a:path>
                  </a:pathLst>
                </a:custGeom>
                <a:solidFill>
                  <a:schemeClr val="accent1">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11" name="Group 10">
                <a:extLst>
                  <a:ext uri="{FF2B5EF4-FFF2-40B4-BE49-F238E27FC236}">
                    <a16:creationId xmlns:a16="http://schemas.microsoft.com/office/drawing/2014/main" id="{6EF239EB-56CC-0894-F35B-14000C2AB29D}"/>
                  </a:ext>
                </a:extLst>
              </p:cNvPr>
              <p:cNvGrpSpPr/>
              <p:nvPr/>
            </p:nvGrpSpPr>
            <p:grpSpPr>
              <a:xfrm>
                <a:off x="3325536" y="2216817"/>
                <a:ext cx="1396497" cy="1548238"/>
                <a:chOff x="2644969" y="1790504"/>
                <a:chExt cx="931219" cy="1032404"/>
              </a:xfrm>
              <a:effectLst>
                <a:outerShdw blurRad="304800" dist="127000" dir="3780000" sx="93000" sy="93000" algn="t" rotWithShape="0">
                  <a:prstClr val="black">
                    <a:alpha val="40000"/>
                  </a:prstClr>
                </a:outerShdw>
              </a:effectLst>
            </p:grpSpPr>
            <p:sp>
              <p:nvSpPr>
                <p:cNvPr id="14" name="Shape 2319">
                  <a:extLst>
                    <a:ext uri="{FF2B5EF4-FFF2-40B4-BE49-F238E27FC236}">
                      <a16:creationId xmlns:a16="http://schemas.microsoft.com/office/drawing/2014/main" id="{20F66F15-0325-DCC3-1BDB-ABA49697E7F2}"/>
                    </a:ext>
                  </a:extLst>
                </p:cNvPr>
                <p:cNvSpPr/>
                <p:nvPr/>
              </p:nvSpPr>
              <p:spPr>
                <a:xfrm>
                  <a:off x="2644969" y="1790504"/>
                  <a:ext cx="592291" cy="1032404"/>
                </a:xfrm>
                <a:custGeom>
                  <a:avLst/>
                  <a:gdLst/>
                  <a:ahLst/>
                  <a:cxnLst>
                    <a:cxn ang="0">
                      <a:pos x="wd2" y="hd2"/>
                    </a:cxn>
                    <a:cxn ang="5400000">
                      <a:pos x="wd2" y="hd2"/>
                    </a:cxn>
                    <a:cxn ang="10800000">
                      <a:pos x="wd2" y="hd2"/>
                    </a:cxn>
                    <a:cxn ang="16200000">
                      <a:pos x="wd2" y="hd2"/>
                    </a:cxn>
                  </a:cxnLst>
                  <a:rect l="0" t="0" r="r" b="b"/>
                  <a:pathLst>
                    <a:path w="21600" h="21600" extrusionOk="0">
                      <a:moveTo>
                        <a:pt x="21600" y="21599"/>
                      </a:moveTo>
                      <a:lnTo>
                        <a:pt x="16960" y="0"/>
                      </a:lnTo>
                      <a:lnTo>
                        <a:pt x="0" y="19142"/>
                      </a:lnTo>
                      <a:lnTo>
                        <a:pt x="21594" y="21600"/>
                      </a:lnTo>
                      <a:cubicBezTo>
                        <a:pt x="21594" y="21600"/>
                        <a:pt x="21600" y="21599"/>
                        <a:pt x="21600" y="21599"/>
                      </a:cubicBezTo>
                      <a:close/>
                    </a:path>
                  </a:pathLst>
                </a:custGeom>
                <a:ln/>
              </p:spPr>
              <p:style>
                <a:lnRef idx="2">
                  <a:schemeClr val="dk1">
                    <a:shade val="15000"/>
                  </a:schemeClr>
                </a:lnRef>
                <a:fillRef idx="1">
                  <a:schemeClr val="dk1"/>
                </a:fillRef>
                <a:effectRef idx="0">
                  <a:schemeClr val="dk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5" name="Shape 2320">
                  <a:extLst>
                    <a:ext uri="{FF2B5EF4-FFF2-40B4-BE49-F238E27FC236}">
                      <a16:creationId xmlns:a16="http://schemas.microsoft.com/office/drawing/2014/main" id="{28EDBF56-E571-938C-E094-A64735AF165D}"/>
                    </a:ext>
                  </a:extLst>
                </p:cNvPr>
                <p:cNvSpPr/>
                <p:nvPr/>
              </p:nvSpPr>
              <p:spPr>
                <a:xfrm>
                  <a:off x="3111180" y="1790504"/>
                  <a:ext cx="465008" cy="1032346"/>
                </a:xfrm>
                <a:custGeom>
                  <a:avLst/>
                  <a:gdLst/>
                  <a:ahLst/>
                  <a:cxnLst>
                    <a:cxn ang="0">
                      <a:pos x="wd2" y="hd2"/>
                    </a:cxn>
                    <a:cxn ang="5400000">
                      <a:pos x="wd2" y="hd2"/>
                    </a:cxn>
                    <a:cxn ang="10800000">
                      <a:pos x="wd2" y="hd2"/>
                    </a:cxn>
                    <a:cxn ang="16200000">
                      <a:pos x="wd2" y="hd2"/>
                    </a:cxn>
                  </a:cxnLst>
                  <a:rect l="0" t="0" r="r" b="b"/>
                  <a:pathLst>
                    <a:path w="21600" h="21600" extrusionOk="0">
                      <a:moveTo>
                        <a:pt x="21600" y="19141"/>
                      </a:moveTo>
                      <a:lnTo>
                        <a:pt x="0" y="0"/>
                      </a:lnTo>
                      <a:lnTo>
                        <a:pt x="5911" y="21600"/>
                      </a:lnTo>
                      <a:cubicBezTo>
                        <a:pt x="5911" y="21600"/>
                        <a:pt x="21600" y="19141"/>
                        <a:pt x="21600" y="19141"/>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sp>
            <p:nvSpPr>
              <p:cNvPr id="12" name="TextBox 11">
                <a:extLst>
                  <a:ext uri="{FF2B5EF4-FFF2-40B4-BE49-F238E27FC236}">
                    <a16:creationId xmlns:a16="http://schemas.microsoft.com/office/drawing/2014/main" id="{FADCA3C9-6C0F-2B0A-7F2E-00164FD7B22B}"/>
                  </a:ext>
                </a:extLst>
              </p:cNvPr>
              <p:cNvSpPr txBox="1"/>
              <p:nvPr/>
            </p:nvSpPr>
            <p:spPr>
              <a:xfrm rot="684185">
                <a:off x="3397651" y="3201199"/>
                <a:ext cx="855179" cy="47804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Performing</a:t>
                </a:r>
              </a:p>
            </p:txBody>
          </p:sp>
          <p:sp>
            <p:nvSpPr>
              <p:cNvPr id="13" name="TextBox 12">
                <a:extLst>
                  <a:ext uri="{FF2B5EF4-FFF2-40B4-BE49-F238E27FC236}">
                    <a16:creationId xmlns:a16="http://schemas.microsoft.com/office/drawing/2014/main" id="{66A24795-0D4D-7A20-4324-A14A449C215C}"/>
                  </a:ext>
                </a:extLst>
              </p:cNvPr>
              <p:cNvSpPr txBox="1"/>
              <p:nvPr/>
            </p:nvSpPr>
            <p:spPr>
              <a:xfrm rot="684185">
                <a:off x="3033600" y="5227278"/>
                <a:ext cx="1100572" cy="256130"/>
              </a:xfrm>
              <a:prstGeom prst="rect">
                <a:avLst/>
              </a:prstGeom>
              <a:noFill/>
            </p:spPr>
            <p:txBody>
              <a:bodyPr wrap="square" numCol="1" spcCol="0" rtlCol="0" anchor="ctr">
                <a:spAutoFit/>
              </a:bodyPr>
              <a:lstStyle/>
              <a:p>
                <a:pPr algn="ctr"/>
                <a:r>
                  <a:rPr lang="en-US" sz="2000" b="1">
                    <a:solidFill>
                      <a:srgbClr val="FEFEFE"/>
                    </a:solidFill>
                    <a:latin typeface="Montserrat Medium" pitchFamily="2" charset="0"/>
                    <a:ea typeface="Montserrat" charset="0"/>
                    <a:cs typeface="Montserrat" charset="0"/>
                  </a:rPr>
                  <a:t>Forming</a:t>
                </a:r>
              </a:p>
            </p:txBody>
          </p:sp>
        </p:grpSp>
        <p:sp>
          <p:nvSpPr>
            <p:cNvPr id="6" name="TextBox 5">
              <a:extLst>
                <a:ext uri="{FF2B5EF4-FFF2-40B4-BE49-F238E27FC236}">
                  <a16:creationId xmlns:a16="http://schemas.microsoft.com/office/drawing/2014/main" id="{E9E1DD5B-F496-0D83-5868-5D4949A978AA}"/>
                </a:ext>
              </a:extLst>
            </p:cNvPr>
            <p:cNvSpPr txBox="1"/>
            <p:nvPr/>
          </p:nvSpPr>
          <p:spPr>
            <a:xfrm rot="684185">
              <a:off x="3726702" y="4960405"/>
              <a:ext cx="1411027" cy="27691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Storming</a:t>
              </a:r>
            </a:p>
          </p:txBody>
        </p:sp>
        <p:sp>
          <p:nvSpPr>
            <p:cNvPr id="7" name="TextBox 6">
              <a:extLst>
                <a:ext uri="{FF2B5EF4-FFF2-40B4-BE49-F238E27FC236}">
                  <a16:creationId xmlns:a16="http://schemas.microsoft.com/office/drawing/2014/main" id="{73D8F678-280D-8B83-224E-02D620C49232}"/>
                </a:ext>
              </a:extLst>
            </p:cNvPr>
            <p:cNvSpPr txBox="1"/>
            <p:nvPr/>
          </p:nvSpPr>
          <p:spPr>
            <a:xfrm rot="684185">
              <a:off x="3854350" y="4248444"/>
              <a:ext cx="1411027" cy="27691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Norming</a:t>
              </a:r>
            </a:p>
          </p:txBody>
        </p:sp>
      </p:grpSp>
    </p:spTree>
    <p:extLst>
      <p:ext uri="{BB962C8B-B14F-4D97-AF65-F5344CB8AC3E}">
        <p14:creationId xmlns:p14="http://schemas.microsoft.com/office/powerpoint/2010/main" val="3419087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BB9F995-AAF3-261E-534C-5F850977890C}"/>
              </a:ext>
            </a:extLst>
          </p:cNvPr>
          <p:cNvSpPr/>
          <p:nvPr/>
        </p:nvSpPr>
        <p:spPr>
          <a:xfrm>
            <a:off x="7226070" y="-20854"/>
            <a:ext cx="4976230" cy="685800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74" name="TextBox 73">
            <a:extLst>
              <a:ext uri="{FF2B5EF4-FFF2-40B4-BE49-F238E27FC236}">
                <a16:creationId xmlns:a16="http://schemas.microsoft.com/office/drawing/2014/main" id="{1741377A-6BC9-43D6-9A3A-3EB3929B7738}"/>
              </a:ext>
            </a:extLst>
          </p:cNvPr>
          <p:cNvSpPr txBox="1"/>
          <p:nvPr/>
        </p:nvSpPr>
        <p:spPr>
          <a:xfrm>
            <a:off x="8092179" y="269126"/>
            <a:ext cx="3244011" cy="707886"/>
          </a:xfrm>
          <a:prstGeom prst="rect">
            <a:avLst/>
          </a:prstGeom>
          <a:noFill/>
        </p:spPr>
        <p:txBody>
          <a:bodyPr wrap="square" rtlCol="0">
            <a:spAutoFit/>
          </a:bodyPr>
          <a:lstStyle/>
          <a:p>
            <a:pPr algn="ctr"/>
            <a:r>
              <a:rPr lang="en-US" sz="2000" b="1" dirty="0">
                <a:latin typeface="Montserrat Medium" pitchFamily="2" charset="0"/>
                <a:ea typeface="PT Sans" panose="020B0503020203020204" pitchFamily="34" charset="0"/>
                <a:cs typeface="Poppins SemiBold" panose="00000700000000000000" pitchFamily="2" charset="0"/>
              </a:rPr>
              <a:t>Where do you think our group is right now? </a:t>
            </a:r>
          </a:p>
        </p:txBody>
      </p:sp>
      <p:grpSp>
        <p:nvGrpSpPr>
          <p:cNvPr id="22" name="Group 21">
            <a:extLst>
              <a:ext uri="{FF2B5EF4-FFF2-40B4-BE49-F238E27FC236}">
                <a16:creationId xmlns:a16="http://schemas.microsoft.com/office/drawing/2014/main" id="{AF1D7942-A044-4FE9-87AE-6AA7DA9C1DF7}"/>
              </a:ext>
            </a:extLst>
          </p:cNvPr>
          <p:cNvGrpSpPr/>
          <p:nvPr/>
        </p:nvGrpSpPr>
        <p:grpSpPr>
          <a:xfrm>
            <a:off x="617404" y="1616835"/>
            <a:ext cx="5995833" cy="5059663"/>
            <a:chOff x="3013775" y="2136748"/>
            <a:chExt cx="4024128" cy="4154750"/>
          </a:xfrm>
        </p:grpSpPr>
        <p:grpSp>
          <p:nvGrpSpPr>
            <p:cNvPr id="2" name="Group 1">
              <a:extLst>
                <a:ext uri="{FF2B5EF4-FFF2-40B4-BE49-F238E27FC236}">
                  <a16:creationId xmlns:a16="http://schemas.microsoft.com/office/drawing/2014/main" id="{21467E72-432D-4A0F-A1FD-B86767A93A3D}"/>
                </a:ext>
              </a:extLst>
            </p:cNvPr>
            <p:cNvGrpSpPr/>
            <p:nvPr/>
          </p:nvGrpSpPr>
          <p:grpSpPr>
            <a:xfrm>
              <a:off x="3013775" y="2136748"/>
              <a:ext cx="4024128" cy="4154750"/>
              <a:chOff x="2447532" y="2216817"/>
              <a:chExt cx="3138740" cy="3547239"/>
            </a:xfrm>
          </p:grpSpPr>
          <p:grpSp>
            <p:nvGrpSpPr>
              <p:cNvPr id="51" name="Group 50">
                <a:extLst>
                  <a:ext uri="{FF2B5EF4-FFF2-40B4-BE49-F238E27FC236}">
                    <a16:creationId xmlns:a16="http://schemas.microsoft.com/office/drawing/2014/main" id="{AFB3FEB3-1B3F-47E1-8DD7-BF9CAA2E0DEA}"/>
                  </a:ext>
                </a:extLst>
              </p:cNvPr>
              <p:cNvGrpSpPr/>
              <p:nvPr/>
            </p:nvGrpSpPr>
            <p:grpSpPr>
              <a:xfrm>
                <a:off x="2447532" y="4828682"/>
                <a:ext cx="3138740" cy="935374"/>
                <a:chOff x="3916953" y="3487298"/>
                <a:chExt cx="2092989" cy="623731"/>
              </a:xfrm>
              <a:effectLst>
                <a:outerShdw blurRad="304800" dist="127000" dir="3780000" sx="93000" sy="93000" algn="t" rotWithShape="0">
                  <a:prstClr val="black">
                    <a:alpha val="40000"/>
                  </a:prstClr>
                </a:outerShdw>
              </a:effectLst>
            </p:grpSpPr>
            <p:sp>
              <p:nvSpPr>
                <p:cNvPr id="107" name="Shape 2301">
                  <a:extLst>
                    <a:ext uri="{FF2B5EF4-FFF2-40B4-BE49-F238E27FC236}">
                      <a16:creationId xmlns:a16="http://schemas.microsoft.com/office/drawing/2014/main" id="{AA7F595B-6F81-495E-8966-473749639B35}"/>
                    </a:ext>
                  </a:extLst>
                </p:cNvPr>
                <p:cNvSpPr/>
                <p:nvPr/>
              </p:nvSpPr>
              <p:spPr>
                <a:xfrm>
                  <a:off x="3916953" y="3553454"/>
                  <a:ext cx="1334323" cy="557575"/>
                </a:xfrm>
                <a:custGeom>
                  <a:avLst/>
                  <a:gdLst/>
                  <a:ahLst/>
                  <a:cxnLst>
                    <a:cxn ang="0">
                      <a:pos x="wd2" y="hd2"/>
                    </a:cxn>
                    <a:cxn ang="5400000">
                      <a:pos x="wd2" y="hd2"/>
                    </a:cxn>
                    <a:cxn ang="10800000">
                      <a:pos x="wd2" y="hd2"/>
                    </a:cxn>
                    <a:cxn ang="16200000">
                      <a:pos x="wd2" y="hd2"/>
                    </a:cxn>
                  </a:cxnLst>
                  <a:rect l="0" t="0" r="r" b="b"/>
                  <a:pathLst>
                    <a:path w="21600" h="21600" extrusionOk="0">
                      <a:moveTo>
                        <a:pt x="21600" y="21598"/>
                      </a:moveTo>
                      <a:lnTo>
                        <a:pt x="20941" y="8800"/>
                      </a:lnTo>
                      <a:lnTo>
                        <a:pt x="2410" y="0"/>
                      </a:lnTo>
                      <a:lnTo>
                        <a:pt x="0" y="11344"/>
                      </a:lnTo>
                      <a:lnTo>
                        <a:pt x="21598" y="21600"/>
                      </a:lnTo>
                      <a:cubicBezTo>
                        <a:pt x="21598" y="21600"/>
                        <a:pt x="21600" y="21598"/>
                        <a:pt x="21600" y="21598"/>
                      </a:cubicBez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08" name="Shape 2302">
                  <a:extLst>
                    <a:ext uri="{FF2B5EF4-FFF2-40B4-BE49-F238E27FC236}">
                      <a16:creationId xmlns:a16="http://schemas.microsoft.com/office/drawing/2014/main" id="{A9DD0C35-A8F8-4A9A-86A2-BA4C8B7FC578}"/>
                    </a:ext>
                  </a:extLst>
                </p:cNvPr>
                <p:cNvSpPr/>
                <p:nvPr/>
              </p:nvSpPr>
              <p:spPr>
                <a:xfrm>
                  <a:off x="5208270" y="3553454"/>
                  <a:ext cx="801672" cy="557348"/>
                </a:xfrm>
                <a:custGeom>
                  <a:avLst/>
                  <a:gdLst/>
                  <a:ahLst/>
                  <a:cxnLst>
                    <a:cxn ang="0">
                      <a:pos x="wd2" y="hd2"/>
                    </a:cxn>
                    <a:cxn ang="5400000">
                      <a:pos x="wd2" y="hd2"/>
                    </a:cxn>
                    <a:cxn ang="10800000">
                      <a:pos x="wd2" y="hd2"/>
                    </a:cxn>
                    <a:cxn ang="16200000">
                      <a:pos x="wd2" y="hd2"/>
                    </a:cxn>
                  </a:cxnLst>
                  <a:rect l="0" t="0" r="r" b="b"/>
                  <a:pathLst>
                    <a:path w="21600" h="21600" extrusionOk="0">
                      <a:moveTo>
                        <a:pt x="0" y="8796"/>
                      </a:moveTo>
                      <a:lnTo>
                        <a:pt x="1097" y="21600"/>
                      </a:lnTo>
                      <a:lnTo>
                        <a:pt x="21600" y="11339"/>
                      </a:lnTo>
                      <a:lnTo>
                        <a:pt x="17593" y="0"/>
                      </a:lnTo>
                      <a:lnTo>
                        <a:pt x="10" y="8799"/>
                      </a:lnTo>
                      <a:cubicBezTo>
                        <a:pt x="10" y="8799"/>
                        <a:pt x="0" y="8796"/>
                        <a:pt x="0" y="8796"/>
                      </a:cubicBezTo>
                      <a:close/>
                    </a:path>
                  </a:pathLst>
                </a:custGeom>
                <a:ln/>
              </p:spPr>
              <p:style>
                <a:lnRef idx="2">
                  <a:schemeClr val="accent5">
                    <a:shade val="15000"/>
                  </a:schemeClr>
                </a:lnRef>
                <a:fillRef idx="1">
                  <a:schemeClr val="accent5"/>
                </a:fillRef>
                <a:effectRef idx="0">
                  <a:schemeClr val="accent5"/>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09" name="Shape 2303">
                  <a:extLst>
                    <a:ext uri="{FF2B5EF4-FFF2-40B4-BE49-F238E27FC236}">
                      <a16:creationId xmlns:a16="http://schemas.microsoft.com/office/drawing/2014/main" id="{E153220C-F7DD-40A1-AD6F-FDE992CE19E9}"/>
                    </a:ext>
                  </a:extLst>
                </p:cNvPr>
                <p:cNvSpPr/>
                <p:nvPr/>
              </p:nvSpPr>
              <p:spPr>
                <a:xfrm>
                  <a:off x="4068742" y="3487298"/>
                  <a:ext cx="1797686" cy="296936"/>
                </a:xfrm>
                <a:custGeom>
                  <a:avLst/>
                  <a:gdLst/>
                  <a:ahLst/>
                  <a:cxnLst>
                    <a:cxn ang="0">
                      <a:pos x="wd2" y="hd2"/>
                    </a:cxn>
                    <a:cxn ang="5400000">
                      <a:pos x="wd2" y="hd2"/>
                    </a:cxn>
                    <a:cxn ang="10800000">
                      <a:pos x="wd2" y="hd2"/>
                    </a:cxn>
                    <a:cxn ang="16200000">
                      <a:pos x="wd2" y="hd2"/>
                    </a:cxn>
                  </a:cxnLst>
                  <a:rect l="0" t="0" r="r" b="b"/>
                  <a:pathLst>
                    <a:path w="21600" h="21600" extrusionOk="0">
                      <a:moveTo>
                        <a:pt x="0" y="5071"/>
                      </a:moveTo>
                      <a:lnTo>
                        <a:pt x="13755" y="21595"/>
                      </a:lnTo>
                      <a:lnTo>
                        <a:pt x="13759" y="21600"/>
                      </a:lnTo>
                      <a:lnTo>
                        <a:pt x="21600" y="5084"/>
                      </a:lnTo>
                      <a:lnTo>
                        <a:pt x="11723" y="0"/>
                      </a:lnTo>
                      <a:cubicBezTo>
                        <a:pt x="11723" y="0"/>
                        <a:pt x="0" y="5071"/>
                        <a:pt x="0" y="5071"/>
                      </a:cubicBezTo>
                      <a:close/>
                    </a:path>
                  </a:pathLst>
                </a:custGeom>
                <a:solidFill>
                  <a:schemeClr val="accent3">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53" name="Group 52">
                <a:extLst>
                  <a:ext uri="{FF2B5EF4-FFF2-40B4-BE49-F238E27FC236}">
                    <a16:creationId xmlns:a16="http://schemas.microsoft.com/office/drawing/2014/main" id="{1EA4D14D-53EA-4B3F-B259-3897F115AFAF}"/>
                  </a:ext>
                </a:extLst>
              </p:cNvPr>
              <p:cNvGrpSpPr/>
              <p:nvPr/>
            </p:nvGrpSpPr>
            <p:grpSpPr>
              <a:xfrm>
                <a:off x="2723941" y="4247120"/>
                <a:ext cx="2602208" cy="903510"/>
                <a:chOff x="4101269" y="3113244"/>
                <a:chExt cx="1735217" cy="602483"/>
              </a:xfrm>
              <a:effectLst>
                <a:outerShdw blurRad="304800" dist="127000" dir="3780000" sx="93000" sy="93000" algn="t" rotWithShape="0">
                  <a:prstClr val="black">
                    <a:alpha val="40000"/>
                  </a:prstClr>
                </a:outerShdw>
              </a:effectLst>
            </p:grpSpPr>
            <p:sp>
              <p:nvSpPr>
                <p:cNvPr id="68" name="Shape 2307">
                  <a:extLst>
                    <a:ext uri="{FF2B5EF4-FFF2-40B4-BE49-F238E27FC236}">
                      <a16:creationId xmlns:a16="http://schemas.microsoft.com/office/drawing/2014/main" id="{CD2B6C48-D413-4038-BE4F-4BE4AD7D588E}"/>
                    </a:ext>
                  </a:extLst>
                </p:cNvPr>
                <p:cNvSpPr/>
                <p:nvPr/>
              </p:nvSpPr>
              <p:spPr>
                <a:xfrm>
                  <a:off x="4101269" y="3195664"/>
                  <a:ext cx="1105725" cy="519571"/>
                </a:xfrm>
                <a:custGeom>
                  <a:avLst/>
                  <a:gdLst/>
                  <a:ahLst/>
                  <a:cxnLst>
                    <a:cxn ang="0">
                      <a:pos x="wd2" y="hd2"/>
                    </a:cxn>
                    <a:cxn ang="5400000">
                      <a:pos x="wd2" y="hd2"/>
                    </a:cxn>
                    <a:cxn ang="10800000">
                      <a:pos x="wd2" y="hd2"/>
                    </a:cxn>
                    <a:cxn ang="16200000">
                      <a:pos x="wd2" y="hd2"/>
                    </a:cxn>
                  </a:cxnLst>
                  <a:rect l="0" t="0" r="r" b="b"/>
                  <a:pathLst>
                    <a:path w="21600" h="21600" extrusionOk="0">
                      <a:moveTo>
                        <a:pt x="20784" y="7507"/>
                      </a:moveTo>
                      <a:lnTo>
                        <a:pt x="20774" y="7514"/>
                      </a:lnTo>
                      <a:lnTo>
                        <a:pt x="2980" y="0"/>
                      </a:lnTo>
                      <a:lnTo>
                        <a:pt x="0" y="12478"/>
                      </a:lnTo>
                      <a:lnTo>
                        <a:pt x="21600" y="21600"/>
                      </a:lnTo>
                      <a:cubicBezTo>
                        <a:pt x="21600" y="21600"/>
                        <a:pt x="20784" y="7507"/>
                        <a:pt x="20784" y="7507"/>
                      </a:cubicBezTo>
                      <a:close/>
                    </a:path>
                  </a:pathLst>
                </a:custGeom>
                <a:ln/>
              </p:spPr>
              <p:style>
                <a:lnRef idx="2">
                  <a:schemeClr val="accent6">
                    <a:shade val="15000"/>
                  </a:schemeClr>
                </a:lnRef>
                <a:fillRef idx="1">
                  <a:schemeClr val="accent6"/>
                </a:fillRef>
                <a:effectRef idx="0">
                  <a:schemeClr val="accent6"/>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98" name="Shape 2308">
                  <a:extLst>
                    <a:ext uri="{FF2B5EF4-FFF2-40B4-BE49-F238E27FC236}">
                      <a16:creationId xmlns:a16="http://schemas.microsoft.com/office/drawing/2014/main" id="{E00EAC6A-06F4-4507-8409-160DE9F7F2BD}"/>
                    </a:ext>
                  </a:extLst>
                </p:cNvPr>
                <p:cNvSpPr/>
                <p:nvPr/>
              </p:nvSpPr>
              <p:spPr>
                <a:xfrm>
                  <a:off x="5163797" y="3195664"/>
                  <a:ext cx="672689" cy="520063"/>
                </a:xfrm>
                <a:custGeom>
                  <a:avLst/>
                  <a:gdLst/>
                  <a:ahLst/>
                  <a:cxnLst>
                    <a:cxn ang="0">
                      <a:pos x="wd2" y="hd2"/>
                    </a:cxn>
                    <a:cxn ang="5400000">
                      <a:pos x="wd2" y="hd2"/>
                    </a:cxn>
                    <a:cxn ang="10800000">
                      <a:pos x="wd2" y="hd2"/>
                    </a:cxn>
                    <a:cxn ang="16200000">
                      <a:pos x="wd2" y="hd2"/>
                    </a:cxn>
                  </a:cxnLst>
                  <a:rect l="0" t="0" r="r" b="b"/>
                  <a:pathLst>
                    <a:path w="21600" h="21600" extrusionOk="0">
                      <a:moveTo>
                        <a:pt x="1341" y="21590"/>
                      </a:moveTo>
                      <a:lnTo>
                        <a:pt x="1382" y="21600"/>
                      </a:lnTo>
                      <a:lnTo>
                        <a:pt x="21600" y="12501"/>
                      </a:lnTo>
                      <a:lnTo>
                        <a:pt x="16687" y="0"/>
                      </a:lnTo>
                      <a:lnTo>
                        <a:pt x="0" y="7510"/>
                      </a:lnTo>
                      <a:cubicBezTo>
                        <a:pt x="0" y="7510"/>
                        <a:pt x="1341" y="21590"/>
                        <a:pt x="1341" y="21590"/>
                      </a:cubicBezTo>
                      <a:close/>
                    </a:path>
                  </a:pathLst>
                </a:custGeom>
                <a:ln/>
              </p:spPr>
              <p:style>
                <a:lnRef idx="2">
                  <a:schemeClr val="accent6">
                    <a:shade val="15000"/>
                  </a:schemeClr>
                </a:lnRef>
                <a:fillRef idx="1">
                  <a:schemeClr val="accent6"/>
                </a:fillRef>
                <a:effectRef idx="0">
                  <a:schemeClr val="accent6"/>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105" name="Shape 2309">
                  <a:extLst>
                    <a:ext uri="{FF2B5EF4-FFF2-40B4-BE49-F238E27FC236}">
                      <a16:creationId xmlns:a16="http://schemas.microsoft.com/office/drawing/2014/main" id="{56E367C9-D0DB-484E-B9AB-E53D9F30296F}"/>
                    </a:ext>
                  </a:extLst>
                </p:cNvPr>
                <p:cNvSpPr/>
                <p:nvPr/>
              </p:nvSpPr>
              <p:spPr>
                <a:xfrm>
                  <a:off x="4253059" y="3113244"/>
                  <a:ext cx="1431066" cy="267519"/>
                </a:xfrm>
                <a:custGeom>
                  <a:avLst/>
                  <a:gdLst/>
                  <a:ahLst/>
                  <a:cxnLst>
                    <a:cxn ang="0">
                      <a:pos x="wd2" y="hd2"/>
                    </a:cxn>
                    <a:cxn ang="5400000">
                      <a:pos x="wd2" y="hd2"/>
                    </a:cxn>
                    <a:cxn ang="10800000">
                      <a:pos x="wd2" y="hd2"/>
                    </a:cxn>
                    <a:cxn ang="16200000">
                      <a:pos x="wd2" y="hd2"/>
                    </a:cxn>
                  </a:cxnLst>
                  <a:rect l="0" t="0" r="r" b="b"/>
                  <a:pathLst>
                    <a:path w="21600" h="21600" extrusionOk="0">
                      <a:moveTo>
                        <a:pt x="0" y="7006"/>
                      </a:moveTo>
                      <a:lnTo>
                        <a:pt x="13748" y="21600"/>
                      </a:lnTo>
                      <a:lnTo>
                        <a:pt x="13756" y="21586"/>
                      </a:lnTo>
                      <a:lnTo>
                        <a:pt x="21600" y="6986"/>
                      </a:lnTo>
                      <a:lnTo>
                        <a:pt x="11085" y="0"/>
                      </a:lnTo>
                      <a:cubicBezTo>
                        <a:pt x="11085" y="0"/>
                        <a:pt x="0" y="7006"/>
                        <a:pt x="0" y="7006"/>
                      </a:cubicBezTo>
                      <a:close/>
                    </a:path>
                  </a:pathLst>
                </a:custGeom>
                <a:solidFill>
                  <a:schemeClr val="accent2">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55" name="Group 54">
                <a:extLst>
                  <a:ext uri="{FF2B5EF4-FFF2-40B4-BE49-F238E27FC236}">
                    <a16:creationId xmlns:a16="http://schemas.microsoft.com/office/drawing/2014/main" id="{4ABC9EAA-2E81-46A5-A66B-DE5D6A39AFB6}"/>
                  </a:ext>
                </a:extLst>
              </p:cNvPr>
              <p:cNvGrpSpPr/>
              <p:nvPr/>
            </p:nvGrpSpPr>
            <p:grpSpPr>
              <a:xfrm>
                <a:off x="3000349" y="3619480"/>
                <a:ext cx="2049607" cy="896820"/>
                <a:chOff x="4285584" y="2712085"/>
                <a:chExt cx="1366728" cy="598022"/>
              </a:xfrm>
              <a:effectLst>
                <a:outerShdw blurRad="304800" dist="127000" dir="3780000" sx="93000" sy="93000" algn="t" rotWithShape="0">
                  <a:prstClr val="black">
                    <a:alpha val="40000"/>
                  </a:prstClr>
                </a:outerShdw>
              </a:effectLst>
            </p:grpSpPr>
            <p:sp>
              <p:nvSpPr>
                <p:cNvPr id="65" name="Shape 2313">
                  <a:extLst>
                    <a:ext uri="{FF2B5EF4-FFF2-40B4-BE49-F238E27FC236}">
                      <a16:creationId xmlns:a16="http://schemas.microsoft.com/office/drawing/2014/main" id="{B363B869-759A-478D-B5EC-D7084015BE48}"/>
                    </a:ext>
                  </a:extLst>
                </p:cNvPr>
                <p:cNvSpPr/>
                <p:nvPr/>
              </p:nvSpPr>
              <p:spPr>
                <a:xfrm>
                  <a:off x="4285584" y="2766295"/>
                  <a:ext cx="871007" cy="543812"/>
                </a:xfrm>
                <a:custGeom>
                  <a:avLst/>
                  <a:gdLst/>
                  <a:ahLst/>
                  <a:cxnLst>
                    <a:cxn ang="0">
                      <a:pos x="wd2" y="hd2"/>
                    </a:cxn>
                    <a:cxn ang="5400000">
                      <a:pos x="wd2" y="hd2"/>
                    </a:cxn>
                    <a:cxn ang="10800000">
                      <a:pos x="wd2" y="hd2"/>
                    </a:cxn>
                    <a:cxn ang="16200000">
                      <a:pos x="wd2" y="hd2"/>
                    </a:cxn>
                  </a:cxnLst>
                  <a:rect l="0" t="0" r="r" b="b"/>
                  <a:pathLst>
                    <a:path w="21600" h="21600" extrusionOk="0">
                      <a:moveTo>
                        <a:pt x="21600" y="21586"/>
                      </a:moveTo>
                      <a:lnTo>
                        <a:pt x="20322" y="4972"/>
                      </a:lnTo>
                      <a:lnTo>
                        <a:pt x="4679" y="0"/>
                      </a:lnTo>
                      <a:lnTo>
                        <a:pt x="0" y="14743"/>
                      </a:lnTo>
                      <a:lnTo>
                        <a:pt x="21574" y="21600"/>
                      </a:lnTo>
                      <a:cubicBezTo>
                        <a:pt x="21574" y="21600"/>
                        <a:pt x="21600" y="21586"/>
                        <a:pt x="21600" y="21586"/>
                      </a:cubicBezTo>
                      <a:close/>
                    </a:path>
                  </a:pathLst>
                </a:custGeom>
                <a:ln/>
              </p:spPr>
              <p:style>
                <a:lnRef idx="2">
                  <a:schemeClr val="accent1">
                    <a:shade val="15000"/>
                  </a:schemeClr>
                </a:lnRef>
                <a:fillRef idx="1">
                  <a:schemeClr val="accent1"/>
                </a:fillRef>
                <a:effectRef idx="0">
                  <a:schemeClr val="accent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66" name="Shape 2314">
                  <a:extLst>
                    <a:ext uri="{FF2B5EF4-FFF2-40B4-BE49-F238E27FC236}">
                      <a16:creationId xmlns:a16="http://schemas.microsoft.com/office/drawing/2014/main" id="{48B9C910-E883-4ABD-90F3-B393FEC74B47}"/>
                    </a:ext>
                  </a:extLst>
                </p:cNvPr>
                <p:cNvSpPr/>
                <p:nvPr/>
              </p:nvSpPr>
              <p:spPr>
                <a:xfrm>
                  <a:off x="5104165" y="2766295"/>
                  <a:ext cx="548147" cy="543417"/>
                </a:xfrm>
                <a:custGeom>
                  <a:avLst/>
                  <a:gdLst/>
                  <a:ahLst/>
                  <a:cxnLst>
                    <a:cxn ang="0">
                      <a:pos x="wd2" y="hd2"/>
                    </a:cxn>
                    <a:cxn ang="5400000">
                      <a:pos x="wd2" y="hd2"/>
                    </a:cxn>
                    <a:cxn ang="10800000">
                      <a:pos x="wd2" y="hd2"/>
                    </a:cxn>
                    <a:cxn ang="16200000">
                      <a:pos x="wd2" y="hd2"/>
                    </a:cxn>
                  </a:cxnLst>
                  <a:rect l="0" t="0" r="r" b="b"/>
                  <a:pathLst>
                    <a:path w="21600" h="21600" extrusionOk="0">
                      <a:moveTo>
                        <a:pt x="0" y="4974"/>
                      </a:moveTo>
                      <a:lnTo>
                        <a:pt x="2031" y="21600"/>
                      </a:lnTo>
                      <a:lnTo>
                        <a:pt x="21600" y="14732"/>
                      </a:lnTo>
                      <a:lnTo>
                        <a:pt x="14176" y="0"/>
                      </a:lnTo>
                      <a:lnTo>
                        <a:pt x="3" y="4975"/>
                      </a:lnTo>
                      <a:cubicBezTo>
                        <a:pt x="3" y="4975"/>
                        <a:pt x="0" y="4974"/>
                        <a:pt x="0" y="4974"/>
                      </a:cubicBezTo>
                      <a:close/>
                    </a:path>
                  </a:pathLst>
                </a:custGeom>
                <a:ln/>
              </p:spPr>
              <p:style>
                <a:lnRef idx="2">
                  <a:schemeClr val="accent1">
                    <a:shade val="15000"/>
                  </a:schemeClr>
                </a:lnRef>
                <a:fillRef idx="1">
                  <a:schemeClr val="accent1"/>
                </a:fillRef>
                <a:effectRef idx="0">
                  <a:schemeClr val="accent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67" name="Shape 2315">
                  <a:extLst>
                    <a:ext uri="{FF2B5EF4-FFF2-40B4-BE49-F238E27FC236}">
                      <a16:creationId xmlns:a16="http://schemas.microsoft.com/office/drawing/2014/main" id="{417CFD91-A58D-4216-8B10-92D684B38171}"/>
                    </a:ext>
                  </a:extLst>
                </p:cNvPr>
                <p:cNvSpPr/>
                <p:nvPr/>
              </p:nvSpPr>
              <p:spPr>
                <a:xfrm>
                  <a:off x="4469900" y="2712085"/>
                  <a:ext cx="990530" cy="178691"/>
                </a:xfrm>
                <a:custGeom>
                  <a:avLst/>
                  <a:gdLst/>
                  <a:ahLst/>
                  <a:cxnLst>
                    <a:cxn ang="0">
                      <a:pos x="wd2" y="hd2"/>
                    </a:cxn>
                    <a:cxn ang="5400000">
                      <a:pos x="wd2" y="hd2"/>
                    </a:cxn>
                    <a:cxn ang="10800000">
                      <a:pos x="wd2" y="hd2"/>
                    </a:cxn>
                    <a:cxn ang="16200000">
                      <a:pos x="wd2" y="hd2"/>
                    </a:cxn>
                  </a:cxnLst>
                  <a:rect l="0" t="0" r="r" b="b"/>
                  <a:pathLst>
                    <a:path w="21600" h="21600" extrusionOk="0">
                      <a:moveTo>
                        <a:pt x="0" y="6467"/>
                      </a:moveTo>
                      <a:lnTo>
                        <a:pt x="13755" y="21598"/>
                      </a:lnTo>
                      <a:lnTo>
                        <a:pt x="13757" y="21600"/>
                      </a:lnTo>
                      <a:lnTo>
                        <a:pt x="21600" y="6471"/>
                      </a:lnTo>
                      <a:lnTo>
                        <a:pt x="10798" y="0"/>
                      </a:lnTo>
                      <a:cubicBezTo>
                        <a:pt x="10798" y="0"/>
                        <a:pt x="0" y="6467"/>
                        <a:pt x="0" y="6467"/>
                      </a:cubicBezTo>
                      <a:close/>
                    </a:path>
                  </a:pathLst>
                </a:custGeom>
                <a:solidFill>
                  <a:schemeClr val="accent1">
                    <a:lumMod val="75000"/>
                  </a:schemeClr>
                </a:solidFill>
                <a:ln w="12700" cap="flat">
                  <a:noFill/>
                  <a:miter lim="400000"/>
                </a:ln>
                <a:effectLst/>
              </p:spPr>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grpSp>
            <p:nvGrpSpPr>
              <p:cNvPr id="58" name="Group 57">
                <a:extLst>
                  <a:ext uri="{FF2B5EF4-FFF2-40B4-BE49-F238E27FC236}">
                    <a16:creationId xmlns:a16="http://schemas.microsoft.com/office/drawing/2014/main" id="{739BF861-D297-42AE-9B19-0AEB490AF30B}"/>
                  </a:ext>
                </a:extLst>
              </p:cNvPr>
              <p:cNvGrpSpPr/>
              <p:nvPr/>
            </p:nvGrpSpPr>
            <p:grpSpPr>
              <a:xfrm>
                <a:off x="3325536" y="2216817"/>
                <a:ext cx="1396497" cy="1548238"/>
                <a:chOff x="2644969" y="1790504"/>
                <a:chExt cx="931219" cy="1032404"/>
              </a:xfrm>
              <a:effectLst>
                <a:outerShdw blurRad="304800" dist="127000" dir="3780000" sx="93000" sy="93000" algn="t" rotWithShape="0">
                  <a:prstClr val="black">
                    <a:alpha val="40000"/>
                  </a:prstClr>
                </a:outerShdw>
              </a:effectLst>
            </p:grpSpPr>
            <p:sp>
              <p:nvSpPr>
                <p:cNvPr id="61" name="Shape 2319">
                  <a:extLst>
                    <a:ext uri="{FF2B5EF4-FFF2-40B4-BE49-F238E27FC236}">
                      <a16:creationId xmlns:a16="http://schemas.microsoft.com/office/drawing/2014/main" id="{F15806E9-865F-4152-8B72-DF8BD577A4D7}"/>
                    </a:ext>
                  </a:extLst>
                </p:cNvPr>
                <p:cNvSpPr/>
                <p:nvPr/>
              </p:nvSpPr>
              <p:spPr>
                <a:xfrm>
                  <a:off x="2644969" y="1790504"/>
                  <a:ext cx="592291" cy="1032404"/>
                </a:xfrm>
                <a:custGeom>
                  <a:avLst/>
                  <a:gdLst/>
                  <a:ahLst/>
                  <a:cxnLst>
                    <a:cxn ang="0">
                      <a:pos x="wd2" y="hd2"/>
                    </a:cxn>
                    <a:cxn ang="5400000">
                      <a:pos x="wd2" y="hd2"/>
                    </a:cxn>
                    <a:cxn ang="10800000">
                      <a:pos x="wd2" y="hd2"/>
                    </a:cxn>
                    <a:cxn ang="16200000">
                      <a:pos x="wd2" y="hd2"/>
                    </a:cxn>
                  </a:cxnLst>
                  <a:rect l="0" t="0" r="r" b="b"/>
                  <a:pathLst>
                    <a:path w="21600" h="21600" extrusionOk="0">
                      <a:moveTo>
                        <a:pt x="21600" y="21599"/>
                      </a:moveTo>
                      <a:lnTo>
                        <a:pt x="16960" y="0"/>
                      </a:lnTo>
                      <a:lnTo>
                        <a:pt x="0" y="19142"/>
                      </a:lnTo>
                      <a:lnTo>
                        <a:pt x="21594" y="21600"/>
                      </a:lnTo>
                      <a:cubicBezTo>
                        <a:pt x="21594" y="21600"/>
                        <a:pt x="21600" y="21599"/>
                        <a:pt x="21600" y="21599"/>
                      </a:cubicBezTo>
                      <a:close/>
                    </a:path>
                  </a:pathLst>
                </a:custGeom>
                <a:ln/>
              </p:spPr>
              <p:style>
                <a:lnRef idx="2">
                  <a:schemeClr val="dk1">
                    <a:shade val="15000"/>
                  </a:schemeClr>
                </a:lnRef>
                <a:fillRef idx="1">
                  <a:schemeClr val="dk1"/>
                </a:fillRef>
                <a:effectRef idx="0">
                  <a:schemeClr val="dk1"/>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sp>
              <p:nvSpPr>
                <p:cNvPr id="64" name="Shape 2320">
                  <a:extLst>
                    <a:ext uri="{FF2B5EF4-FFF2-40B4-BE49-F238E27FC236}">
                      <a16:creationId xmlns:a16="http://schemas.microsoft.com/office/drawing/2014/main" id="{F910DFB2-5E32-4DB3-9862-C3DFF05F02EC}"/>
                    </a:ext>
                  </a:extLst>
                </p:cNvPr>
                <p:cNvSpPr/>
                <p:nvPr/>
              </p:nvSpPr>
              <p:spPr>
                <a:xfrm>
                  <a:off x="3111180" y="1790504"/>
                  <a:ext cx="465008" cy="1032346"/>
                </a:xfrm>
                <a:custGeom>
                  <a:avLst/>
                  <a:gdLst/>
                  <a:ahLst/>
                  <a:cxnLst>
                    <a:cxn ang="0">
                      <a:pos x="wd2" y="hd2"/>
                    </a:cxn>
                    <a:cxn ang="5400000">
                      <a:pos x="wd2" y="hd2"/>
                    </a:cxn>
                    <a:cxn ang="10800000">
                      <a:pos x="wd2" y="hd2"/>
                    </a:cxn>
                    <a:cxn ang="16200000">
                      <a:pos x="wd2" y="hd2"/>
                    </a:cxn>
                  </a:cxnLst>
                  <a:rect l="0" t="0" r="r" b="b"/>
                  <a:pathLst>
                    <a:path w="21600" h="21600" extrusionOk="0">
                      <a:moveTo>
                        <a:pt x="21600" y="19141"/>
                      </a:moveTo>
                      <a:lnTo>
                        <a:pt x="0" y="0"/>
                      </a:lnTo>
                      <a:lnTo>
                        <a:pt x="5911" y="21600"/>
                      </a:lnTo>
                      <a:cubicBezTo>
                        <a:pt x="5911" y="21600"/>
                        <a:pt x="21600" y="19141"/>
                        <a:pt x="21600" y="19141"/>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lIns="28575" tIns="28575" rIns="28575" bIns="28575" numCol="1" anchor="ctr">
                  <a:noAutofit/>
                </a:bodyPr>
                <a:lstStyle/>
                <a:p>
                  <a:pPr algn="ctr" defTabSz="342900">
                    <a:defRPr sz="3000" b="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675">
                    <a:latin typeface="Lato" charset="0"/>
                    <a:ea typeface="Lato" charset="0"/>
                    <a:cs typeface="Lato" charset="0"/>
                  </a:endParaRPr>
                </a:p>
              </p:txBody>
            </p:sp>
          </p:grpSp>
          <p:sp>
            <p:nvSpPr>
              <p:cNvPr id="161" name="TextBox 160">
                <a:extLst>
                  <a:ext uri="{FF2B5EF4-FFF2-40B4-BE49-F238E27FC236}">
                    <a16:creationId xmlns:a16="http://schemas.microsoft.com/office/drawing/2014/main" id="{52C43226-CE0C-4F72-B41D-78404E380B51}"/>
                  </a:ext>
                </a:extLst>
              </p:cNvPr>
              <p:cNvSpPr txBox="1"/>
              <p:nvPr/>
            </p:nvSpPr>
            <p:spPr>
              <a:xfrm rot="684185">
                <a:off x="3397651" y="3201199"/>
                <a:ext cx="855179" cy="47804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Performing</a:t>
                </a:r>
              </a:p>
            </p:txBody>
          </p:sp>
          <p:sp>
            <p:nvSpPr>
              <p:cNvPr id="164" name="TextBox 163">
                <a:extLst>
                  <a:ext uri="{FF2B5EF4-FFF2-40B4-BE49-F238E27FC236}">
                    <a16:creationId xmlns:a16="http://schemas.microsoft.com/office/drawing/2014/main" id="{37B5D89C-0232-49BA-ADB1-6043469EBF67}"/>
                  </a:ext>
                </a:extLst>
              </p:cNvPr>
              <p:cNvSpPr txBox="1"/>
              <p:nvPr/>
            </p:nvSpPr>
            <p:spPr>
              <a:xfrm rot="684185">
                <a:off x="3033600" y="5227278"/>
                <a:ext cx="1100572" cy="256130"/>
              </a:xfrm>
              <a:prstGeom prst="rect">
                <a:avLst/>
              </a:prstGeom>
              <a:noFill/>
            </p:spPr>
            <p:txBody>
              <a:bodyPr wrap="square" numCol="1" spcCol="0" rtlCol="0" anchor="ctr">
                <a:spAutoFit/>
              </a:bodyPr>
              <a:lstStyle/>
              <a:p>
                <a:pPr algn="ctr"/>
                <a:r>
                  <a:rPr lang="en-US" sz="2000" b="1">
                    <a:solidFill>
                      <a:srgbClr val="FEFEFE"/>
                    </a:solidFill>
                    <a:latin typeface="Montserrat Medium" pitchFamily="2" charset="0"/>
                    <a:ea typeface="Montserrat" charset="0"/>
                    <a:cs typeface="Montserrat" charset="0"/>
                  </a:rPr>
                  <a:t>Forming</a:t>
                </a:r>
              </a:p>
            </p:txBody>
          </p:sp>
        </p:grpSp>
        <p:sp>
          <p:nvSpPr>
            <p:cNvPr id="73" name="TextBox 72">
              <a:extLst>
                <a:ext uri="{FF2B5EF4-FFF2-40B4-BE49-F238E27FC236}">
                  <a16:creationId xmlns:a16="http://schemas.microsoft.com/office/drawing/2014/main" id="{D74AAE4E-AC8D-4E0E-9D69-D830FB6D2E5A}"/>
                </a:ext>
              </a:extLst>
            </p:cNvPr>
            <p:cNvSpPr txBox="1"/>
            <p:nvPr/>
          </p:nvSpPr>
          <p:spPr>
            <a:xfrm rot="684185">
              <a:off x="3726702" y="4960405"/>
              <a:ext cx="1411027" cy="27691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Storming</a:t>
              </a:r>
            </a:p>
          </p:txBody>
        </p:sp>
        <p:sp>
          <p:nvSpPr>
            <p:cNvPr id="75" name="TextBox 74">
              <a:extLst>
                <a:ext uri="{FF2B5EF4-FFF2-40B4-BE49-F238E27FC236}">
                  <a16:creationId xmlns:a16="http://schemas.microsoft.com/office/drawing/2014/main" id="{D27D7A58-56DA-41DB-B132-8BFDF2E97E45}"/>
                </a:ext>
              </a:extLst>
            </p:cNvPr>
            <p:cNvSpPr txBox="1"/>
            <p:nvPr/>
          </p:nvSpPr>
          <p:spPr>
            <a:xfrm rot="684185">
              <a:off x="3854350" y="4248444"/>
              <a:ext cx="1411027" cy="276919"/>
            </a:xfrm>
            <a:prstGeom prst="rect">
              <a:avLst/>
            </a:prstGeom>
            <a:noFill/>
          </p:spPr>
          <p:txBody>
            <a:bodyPr wrap="square" numCol="1" spcCol="0" rtlCol="0" anchor="ctr">
              <a:spAutoFit/>
            </a:bodyPr>
            <a:lstStyle/>
            <a:p>
              <a:pPr algn="ctr"/>
              <a:r>
                <a:rPr lang="en-US" b="1">
                  <a:solidFill>
                    <a:srgbClr val="FEFEFE"/>
                  </a:solidFill>
                  <a:latin typeface="Montserrat Medium" pitchFamily="2" charset="0"/>
                  <a:ea typeface="Montserrat" charset="0"/>
                  <a:cs typeface="Montserrat" charset="0"/>
                </a:rPr>
                <a:t>Norming</a:t>
              </a:r>
            </a:p>
          </p:txBody>
        </p:sp>
      </p:grpSp>
      <p:sp>
        <p:nvSpPr>
          <p:cNvPr id="100" name="TextBox 99">
            <a:extLst>
              <a:ext uri="{FF2B5EF4-FFF2-40B4-BE49-F238E27FC236}">
                <a16:creationId xmlns:a16="http://schemas.microsoft.com/office/drawing/2014/main" id="{6B48AB37-3A0A-4BAD-8892-F37917DAC2B9}"/>
              </a:ext>
            </a:extLst>
          </p:cNvPr>
          <p:cNvSpPr txBox="1"/>
          <p:nvPr/>
        </p:nvSpPr>
        <p:spPr>
          <a:xfrm>
            <a:off x="7880820" y="4860281"/>
            <a:ext cx="2165963" cy="400110"/>
          </a:xfrm>
          <a:prstGeom prst="rect">
            <a:avLst/>
          </a:prstGeom>
          <a:noFill/>
        </p:spPr>
        <p:txBody>
          <a:bodyPr wrap="square" rtlCol="0">
            <a:spAutoFit/>
          </a:bodyPr>
          <a:lstStyle/>
          <a:p>
            <a:r>
              <a:rPr lang="en-US" sz="2000" b="1">
                <a:solidFill>
                  <a:schemeClr val="accent5"/>
                </a:solidFill>
                <a:latin typeface="Montserrat Medium" pitchFamily="2" charset="0"/>
                <a:cs typeface="Poppins SemiBold" panose="00000700000000000000" pitchFamily="2" charset="0"/>
              </a:rPr>
              <a:t>Forming</a:t>
            </a:r>
          </a:p>
        </p:txBody>
      </p:sp>
      <p:sp>
        <p:nvSpPr>
          <p:cNvPr id="101" name="TextBox 100">
            <a:extLst>
              <a:ext uri="{FF2B5EF4-FFF2-40B4-BE49-F238E27FC236}">
                <a16:creationId xmlns:a16="http://schemas.microsoft.com/office/drawing/2014/main" id="{96791BA4-A1B7-47E7-9B8E-CC9A24611C58}"/>
              </a:ext>
            </a:extLst>
          </p:cNvPr>
          <p:cNvSpPr txBox="1"/>
          <p:nvPr/>
        </p:nvSpPr>
        <p:spPr>
          <a:xfrm>
            <a:off x="7871602" y="5202284"/>
            <a:ext cx="2778554" cy="646331"/>
          </a:xfrm>
          <a:prstGeom prst="rect">
            <a:avLst/>
          </a:prstGeom>
          <a:noFill/>
        </p:spPr>
        <p:txBody>
          <a:bodyPr wrap="square" rtlCol="0">
            <a:spAutoFit/>
          </a:bodyPr>
          <a:lstStyle/>
          <a:p>
            <a:r>
              <a:rPr lang="en-US">
                <a:latin typeface="+mj-lt"/>
                <a:cs typeface="Poppins Light" panose="00000400000000000000" pitchFamily="2" charset="0"/>
              </a:rPr>
              <a:t>On zoom, use the Thumbs Up reaction</a:t>
            </a:r>
          </a:p>
        </p:txBody>
      </p:sp>
      <p:sp>
        <p:nvSpPr>
          <p:cNvPr id="102" name="TextBox 101">
            <a:extLst>
              <a:ext uri="{FF2B5EF4-FFF2-40B4-BE49-F238E27FC236}">
                <a16:creationId xmlns:a16="http://schemas.microsoft.com/office/drawing/2014/main" id="{E7CCB786-6F89-432A-9075-F0A7443F007E}"/>
              </a:ext>
            </a:extLst>
          </p:cNvPr>
          <p:cNvSpPr txBox="1"/>
          <p:nvPr/>
        </p:nvSpPr>
        <p:spPr>
          <a:xfrm>
            <a:off x="7880820" y="3740860"/>
            <a:ext cx="2165962" cy="400110"/>
          </a:xfrm>
          <a:prstGeom prst="rect">
            <a:avLst/>
          </a:prstGeom>
          <a:noFill/>
        </p:spPr>
        <p:txBody>
          <a:bodyPr wrap="square" rtlCol="0">
            <a:spAutoFit/>
          </a:bodyPr>
          <a:lstStyle/>
          <a:p>
            <a:r>
              <a:rPr lang="en-US" sz="2000" b="1">
                <a:solidFill>
                  <a:schemeClr val="accent6"/>
                </a:solidFill>
                <a:latin typeface="Montserrat Medium" pitchFamily="2" charset="0"/>
                <a:cs typeface="Poppins SemiBold" panose="00000700000000000000" pitchFamily="2" charset="0"/>
              </a:rPr>
              <a:t>Storming</a:t>
            </a:r>
          </a:p>
        </p:txBody>
      </p:sp>
      <p:sp>
        <p:nvSpPr>
          <p:cNvPr id="103" name="TextBox 102">
            <a:extLst>
              <a:ext uri="{FF2B5EF4-FFF2-40B4-BE49-F238E27FC236}">
                <a16:creationId xmlns:a16="http://schemas.microsoft.com/office/drawing/2014/main" id="{652D99E3-473F-44A7-9032-F7841231901B}"/>
              </a:ext>
            </a:extLst>
          </p:cNvPr>
          <p:cNvSpPr txBox="1"/>
          <p:nvPr/>
        </p:nvSpPr>
        <p:spPr>
          <a:xfrm>
            <a:off x="7899286" y="4063348"/>
            <a:ext cx="3101687" cy="646331"/>
          </a:xfrm>
          <a:prstGeom prst="rect">
            <a:avLst/>
          </a:prstGeom>
          <a:noFill/>
        </p:spPr>
        <p:txBody>
          <a:bodyPr wrap="square" rtlCol="0">
            <a:spAutoFit/>
          </a:bodyPr>
          <a:lstStyle/>
          <a:p>
            <a:r>
              <a:rPr lang="en-US">
                <a:latin typeface="+mj-lt"/>
                <a:cs typeface="Poppins Light" panose="00000400000000000000" pitchFamily="2" charset="0"/>
              </a:rPr>
              <a:t>On zoom, use the Surprised Face reaction</a:t>
            </a:r>
          </a:p>
        </p:txBody>
      </p:sp>
      <p:sp>
        <p:nvSpPr>
          <p:cNvPr id="104" name="TextBox 103">
            <a:extLst>
              <a:ext uri="{FF2B5EF4-FFF2-40B4-BE49-F238E27FC236}">
                <a16:creationId xmlns:a16="http://schemas.microsoft.com/office/drawing/2014/main" id="{E491EA5D-7F17-45BD-8ED2-B81B97A55CE1}"/>
              </a:ext>
            </a:extLst>
          </p:cNvPr>
          <p:cNvSpPr txBox="1"/>
          <p:nvPr/>
        </p:nvSpPr>
        <p:spPr>
          <a:xfrm>
            <a:off x="7886319" y="1271784"/>
            <a:ext cx="2165962" cy="400110"/>
          </a:xfrm>
          <a:prstGeom prst="rect">
            <a:avLst/>
          </a:prstGeom>
          <a:noFill/>
        </p:spPr>
        <p:txBody>
          <a:bodyPr wrap="square" rtlCol="0">
            <a:spAutoFit/>
          </a:bodyPr>
          <a:lstStyle/>
          <a:p>
            <a:r>
              <a:rPr lang="en-US" sz="2000">
                <a:latin typeface="Montserrat Medium" pitchFamily="2" charset="0"/>
                <a:cs typeface="Poppins SemiBold" panose="00000700000000000000" pitchFamily="2" charset="0"/>
              </a:rPr>
              <a:t>Performing</a:t>
            </a:r>
          </a:p>
        </p:txBody>
      </p:sp>
      <p:sp>
        <p:nvSpPr>
          <p:cNvPr id="106" name="TextBox 105">
            <a:extLst>
              <a:ext uri="{FF2B5EF4-FFF2-40B4-BE49-F238E27FC236}">
                <a16:creationId xmlns:a16="http://schemas.microsoft.com/office/drawing/2014/main" id="{658C7934-A03A-493B-AA88-5518907BAF2C}"/>
              </a:ext>
            </a:extLst>
          </p:cNvPr>
          <p:cNvSpPr txBox="1"/>
          <p:nvPr/>
        </p:nvSpPr>
        <p:spPr>
          <a:xfrm>
            <a:off x="7880820" y="1603242"/>
            <a:ext cx="2623405" cy="646331"/>
          </a:xfrm>
          <a:prstGeom prst="rect">
            <a:avLst/>
          </a:prstGeom>
          <a:noFill/>
        </p:spPr>
        <p:txBody>
          <a:bodyPr wrap="square" rtlCol="0">
            <a:spAutoFit/>
          </a:bodyPr>
          <a:lstStyle/>
          <a:p>
            <a:r>
              <a:rPr lang="en-US">
                <a:latin typeface="+mj-lt"/>
                <a:cs typeface="Poppins Light" panose="00000400000000000000" pitchFamily="2" charset="0"/>
              </a:rPr>
              <a:t>On zoom, use the Celebration reaction</a:t>
            </a:r>
          </a:p>
        </p:txBody>
      </p:sp>
      <p:sp>
        <p:nvSpPr>
          <p:cNvPr id="117" name="TextBox 116">
            <a:extLst>
              <a:ext uri="{FF2B5EF4-FFF2-40B4-BE49-F238E27FC236}">
                <a16:creationId xmlns:a16="http://schemas.microsoft.com/office/drawing/2014/main" id="{EAA47DED-CE5E-4CF8-9032-BBF15A403C80}"/>
              </a:ext>
            </a:extLst>
          </p:cNvPr>
          <p:cNvSpPr txBox="1"/>
          <p:nvPr/>
        </p:nvSpPr>
        <p:spPr>
          <a:xfrm>
            <a:off x="7880820" y="2437191"/>
            <a:ext cx="2165962" cy="400110"/>
          </a:xfrm>
          <a:prstGeom prst="rect">
            <a:avLst/>
          </a:prstGeom>
          <a:noFill/>
        </p:spPr>
        <p:txBody>
          <a:bodyPr wrap="square" rtlCol="0">
            <a:spAutoFit/>
          </a:bodyPr>
          <a:lstStyle/>
          <a:p>
            <a:r>
              <a:rPr lang="en-US" sz="2000">
                <a:solidFill>
                  <a:schemeClr val="accent1"/>
                </a:solidFill>
                <a:latin typeface="Montserrat Medium" pitchFamily="2" charset="0"/>
                <a:cs typeface="Poppins SemiBold" panose="00000700000000000000" pitchFamily="2" charset="0"/>
              </a:rPr>
              <a:t>Norming</a:t>
            </a:r>
          </a:p>
        </p:txBody>
      </p:sp>
      <p:sp>
        <p:nvSpPr>
          <p:cNvPr id="118" name="TextBox 117">
            <a:extLst>
              <a:ext uri="{FF2B5EF4-FFF2-40B4-BE49-F238E27FC236}">
                <a16:creationId xmlns:a16="http://schemas.microsoft.com/office/drawing/2014/main" id="{CBE5BE97-BCE0-40B1-A18E-CF35E6DF0D59}"/>
              </a:ext>
            </a:extLst>
          </p:cNvPr>
          <p:cNvSpPr txBox="1"/>
          <p:nvPr/>
        </p:nvSpPr>
        <p:spPr>
          <a:xfrm>
            <a:off x="7880820" y="2761815"/>
            <a:ext cx="3693776" cy="646331"/>
          </a:xfrm>
          <a:prstGeom prst="rect">
            <a:avLst/>
          </a:prstGeom>
          <a:noFill/>
        </p:spPr>
        <p:txBody>
          <a:bodyPr wrap="square" rtlCol="0">
            <a:spAutoFit/>
          </a:bodyPr>
          <a:lstStyle/>
          <a:p>
            <a:r>
              <a:rPr lang="en-US">
                <a:latin typeface="+mj-lt"/>
                <a:cs typeface="Poppins Light" panose="00000400000000000000" pitchFamily="2" charset="0"/>
              </a:rPr>
              <a:t>On zoom, use the Heart reaction</a:t>
            </a:r>
          </a:p>
        </p:txBody>
      </p:sp>
      <p:pic>
        <p:nvPicPr>
          <p:cNvPr id="1026" name="Picture 2" descr="Party Popper on Google Noto Color Emoji 15.0">
            <a:extLst>
              <a:ext uri="{FF2B5EF4-FFF2-40B4-BE49-F238E27FC236}">
                <a16:creationId xmlns:a16="http://schemas.microsoft.com/office/drawing/2014/main" id="{A8D304E9-1EFB-861A-B096-C42B9AC899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57753" y="1358753"/>
            <a:ext cx="858487" cy="85848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d Heart on Google Noto Color Emoji 15.0">
            <a:extLst>
              <a:ext uri="{FF2B5EF4-FFF2-40B4-BE49-F238E27FC236}">
                <a16:creationId xmlns:a16="http://schemas.microsoft.com/office/drawing/2014/main" id="{C7D2308E-897C-668D-48BC-70C1C40C8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7753" y="2641700"/>
            <a:ext cx="858487" cy="85848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ushed Face on Google Noto Color Emoji 15.0">
            <a:extLst>
              <a:ext uri="{FF2B5EF4-FFF2-40B4-BE49-F238E27FC236}">
                <a16:creationId xmlns:a16="http://schemas.microsoft.com/office/drawing/2014/main" id="{B73CDF71-6FA0-6D56-C4F9-AD98644C8B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7752" y="3916751"/>
            <a:ext cx="858488" cy="85848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Thumbs Up on Google Noto Color Emoji 15.0">
            <a:extLst>
              <a:ext uri="{FF2B5EF4-FFF2-40B4-BE49-F238E27FC236}">
                <a16:creationId xmlns:a16="http://schemas.microsoft.com/office/drawing/2014/main" id="{C1118D12-9F6F-6BC8-B85D-15AC8DE1B2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7752" y="5096206"/>
            <a:ext cx="858488" cy="85848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E914A296-B2D3-3C63-821E-F2056D7C5A96}"/>
              </a:ext>
            </a:extLst>
          </p:cNvPr>
          <p:cNvSpPr txBox="1">
            <a:spLocks/>
          </p:cNvSpPr>
          <p:nvPr/>
        </p:nvSpPr>
        <p:spPr>
          <a:xfrm>
            <a:off x="379777" y="351461"/>
            <a:ext cx="8044999"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Tx/>
              <a:buBlip>
                <a:blip r:embed="rId7"/>
              </a:buBlip>
            </a:pPr>
            <a:r>
              <a:rPr lang="en-CA" dirty="0"/>
              <a:t>Stages of Group Development</a:t>
            </a:r>
          </a:p>
        </p:txBody>
      </p:sp>
    </p:spTree>
    <p:extLst>
      <p:ext uri="{BB962C8B-B14F-4D97-AF65-F5344CB8AC3E}">
        <p14:creationId xmlns:p14="http://schemas.microsoft.com/office/powerpoint/2010/main" val="600691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0"/>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317588"/>
            <a:ext cx="6311998" cy="4649348"/>
          </a:xfrm>
        </p:spPr>
        <p:txBody>
          <a:bodyPr>
            <a:normAutofit fontScale="700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use solution-focused strategies when discussing challenges! </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what internal asset (skill, strength, knowledge or healthy attitude) you especially want to bring to the group today – or practice and improve this week</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how you want to support other group members today – or the kind of support you could really benefit from today </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your hopes or intent for the group this week </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80331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E7E315C-9B90-8249-0E6C-1262D1FDF6C2}"/>
              </a:ext>
            </a:extLst>
          </p:cNvPr>
          <p:cNvSpPr/>
          <p:nvPr/>
        </p:nvSpPr>
        <p:spPr>
          <a:xfrm>
            <a:off x="0" y="0"/>
            <a:ext cx="5278581" cy="6858000"/>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37319823-DDA8-4366-AA56-10CD1275C481}"/>
              </a:ext>
            </a:extLst>
          </p:cNvPr>
          <p:cNvSpPr>
            <a:spLocks noGrp="1"/>
          </p:cNvSpPr>
          <p:nvPr>
            <p:ph type="title"/>
          </p:nvPr>
        </p:nvSpPr>
        <p:spPr>
          <a:xfrm>
            <a:off x="6096000" y="345136"/>
            <a:ext cx="5818908" cy="1325563"/>
          </a:xfrm>
        </p:spPr>
        <p:txBody>
          <a:bodyPr/>
          <a:lstStyle/>
          <a:p>
            <a:pPr marL="571500" indent="-571500">
              <a:buBlip>
                <a:blip r:embed="rId3"/>
              </a:buBlip>
            </a:pPr>
            <a:r>
              <a:rPr lang="en-CA" dirty="0"/>
              <a:t>Qualities of a Leader – Quotes </a:t>
            </a:r>
          </a:p>
        </p:txBody>
      </p:sp>
      <p:pic>
        <p:nvPicPr>
          <p:cNvPr id="5" name="Content Placeholder 4" descr="Paper people pyramid">
            <a:extLst>
              <a:ext uri="{FF2B5EF4-FFF2-40B4-BE49-F238E27FC236}">
                <a16:creationId xmlns:a16="http://schemas.microsoft.com/office/drawing/2014/main" id="{460D2618-1176-5F27-31F0-FB31A649DC0B}"/>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l="14440" r="15511"/>
          <a:stretch/>
        </p:blipFill>
        <p:spPr>
          <a:xfrm>
            <a:off x="0" y="1007918"/>
            <a:ext cx="4524984" cy="4842164"/>
          </a:xfrm>
        </p:spPr>
      </p:pic>
      <p:sp>
        <p:nvSpPr>
          <p:cNvPr id="7" name="TextBox 6">
            <a:extLst>
              <a:ext uri="{FF2B5EF4-FFF2-40B4-BE49-F238E27FC236}">
                <a16:creationId xmlns:a16="http://schemas.microsoft.com/office/drawing/2014/main" id="{00842A6F-DEDE-8851-CA4A-07E7DB6ED907}"/>
              </a:ext>
            </a:extLst>
          </p:cNvPr>
          <p:cNvSpPr txBox="1"/>
          <p:nvPr/>
        </p:nvSpPr>
        <p:spPr>
          <a:xfrm>
            <a:off x="6096000" y="2015835"/>
            <a:ext cx="6096000" cy="3754874"/>
          </a:xfrm>
          <a:prstGeom prst="rect">
            <a:avLst/>
          </a:prstGeom>
          <a:noFill/>
        </p:spPr>
        <p:txBody>
          <a:bodyPr wrap="square" rtlCol="0">
            <a:spAutoFit/>
          </a:bodyPr>
          <a:lstStyle/>
          <a:p>
            <a:r>
              <a:rPr lang="en-CA" sz="2000" i="1" dirty="0"/>
              <a:t>A leader is someone who knows the way, goes the way, and shows the way </a:t>
            </a:r>
          </a:p>
          <a:p>
            <a:pPr marL="285750" indent="-285750">
              <a:buFontTx/>
              <a:buChar char="-"/>
            </a:pPr>
            <a:r>
              <a:rPr lang="en-CA" sz="2000" dirty="0"/>
              <a:t>John C. Maxwell </a:t>
            </a:r>
          </a:p>
          <a:p>
            <a:endParaRPr lang="en-CA" sz="2000" dirty="0"/>
          </a:p>
          <a:p>
            <a:r>
              <a:rPr lang="en-CA" sz="2000" i="1" dirty="0"/>
              <a:t>It is better to lead from behind and to put others in front, especially when you celebrate victory when nice thing happen</a:t>
            </a:r>
          </a:p>
          <a:p>
            <a:pPr marL="285750" indent="-285750">
              <a:buFontTx/>
              <a:buChar char="-"/>
            </a:pPr>
            <a:r>
              <a:rPr lang="en-CA" sz="2000" dirty="0"/>
              <a:t>Nelson Mandela</a:t>
            </a:r>
          </a:p>
          <a:p>
            <a:endParaRPr lang="en-CA" sz="2000" dirty="0"/>
          </a:p>
          <a:p>
            <a:r>
              <a:rPr lang="en-CA" sz="2000" i="1" dirty="0"/>
              <a:t>To handle yourself, use your head; to handle others, use your heart</a:t>
            </a:r>
          </a:p>
          <a:p>
            <a:pPr marL="285750" indent="-285750">
              <a:buFontTx/>
              <a:buChar char="-"/>
            </a:pPr>
            <a:r>
              <a:rPr lang="en-CA" sz="2000" dirty="0"/>
              <a:t>Eleanor Roosevelt</a:t>
            </a:r>
          </a:p>
        </p:txBody>
      </p:sp>
    </p:spTree>
    <p:extLst>
      <p:ext uri="{BB962C8B-B14F-4D97-AF65-F5344CB8AC3E}">
        <p14:creationId xmlns:p14="http://schemas.microsoft.com/office/powerpoint/2010/main" val="2154812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47E2510-51A5-1896-531C-8CD7291090B0}"/>
              </a:ext>
            </a:extLst>
          </p:cNvPr>
          <p:cNvSpPr/>
          <p:nvPr/>
        </p:nvSpPr>
        <p:spPr>
          <a:xfrm>
            <a:off x="5429804" y="556535"/>
            <a:ext cx="5854391" cy="5744930"/>
          </a:xfrm>
          <a:prstGeom prst="ellipse">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ext Placeholder 1">
            <a:extLst>
              <a:ext uri="{FF2B5EF4-FFF2-40B4-BE49-F238E27FC236}">
                <a16:creationId xmlns:a16="http://schemas.microsoft.com/office/drawing/2014/main" id="{4B9F88E3-40A5-AD33-A3A6-5063BA0A01E8}"/>
              </a:ext>
            </a:extLst>
          </p:cNvPr>
          <p:cNvSpPr>
            <a:spLocks noGrp="1"/>
          </p:cNvSpPr>
          <p:nvPr>
            <p:ph type="body" sz="quarter" idx="4294967295"/>
          </p:nvPr>
        </p:nvSpPr>
        <p:spPr>
          <a:xfrm>
            <a:off x="302033" y="2691490"/>
            <a:ext cx="4370437" cy="3609975"/>
          </a:xfrm>
        </p:spPr>
        <p:txBody>
          <a:bodyPr>
            <a:normAutofit/>
          </a:bodyPr>
          <a:lstStyle/>
          <a:p>
            <a:pPr lvl="2"/>
            <a:r>
              <a:rPr lang="en-CA" sz="3200"/>
              <a:t> Specific</a:t>
            </a:r>
          </a:p>
          <a:p>
            <a:pPr lvl="2"/>
            <a:r>
              <a:rPr lang="en-CA" sz="3200"/>
              <a:t> Measured</a:t>
            </a:r>
          </a:p>
          <a:p>
            <a:pPr lvl="2"/>
            <a:r>
              <a:rPr lang="en-CA" sz="3200"/>
              <a:t> Achievable </a:t>
            </a:r>
          </a:p>
          <a:p>
            <a:pPr lvl="2"/>
            <a:r>
              <a:rPr lang="en-CA" sz="3200"/>
              <a:t> Realistic</a:t>
            </a:r>
          </a:p>
          <a:p>
            <a:pPr lvl="2"/>
            <a:r>
              <a:rPr lang="en-CA" sz="3200"/>
              <a:t> Timed </a:t>
            </a:r>
          </a:p>
          <a:p>
            <a:pPr marL="0" indent="0">
              <a:buNone/>
            </a:pPr>
            <a:endParaRPr lang="en-CA" sz="4000"/>
          </a:p>
          <a:p>
            <a:endParaRPr lang="en-CA"/>
          </a:p>
        </p:txBody>
      </p:sp>
      <p:sp>
        <p:nvSpPr>
          <p:cNvPr id="3" name="Title 2">
            <a:extLst>
              <a:ext uri="{FF2B5EF4-FFF2-40B4-BE49-F238E27FC236}">
                <a16:creationId xmlns:a16="http://schemas.microsoft.com/office/drawing/2014/main" id="{32D46234-C02D-ABDA-102A-CBC889E5E8BB}"/>
              </a:ext>
            </a:extLst>
          </p:cNvPr>
          <p:cNvSpPr>
            <a:spLocks noGrp="1"/>
          </p:cNvSpPr>
          <p:nvPr>
            <p:ph type="title" idx="4294967295"/>
          </p:nvPr>
        </p:nvSpPr>
        <p:spPr>
          <a:xfrm>
            <a:off x="618765" y="799033"/>
            <a:ext cx="4194775" cy="1325562"/>
          </a:xfrm>
        </p:spPr>
        <p:txBody>
          <a:bodyPr>
            <a:normAutofit/>
          </a:bodyPr>
          <a:lstStyle/>
          <a:p>
            <a:pPr marL="571500" indent="-571500">
              <a:buBlip>
                <a:blip r:embed="rId3"/>
              </a:buBlip>
            </a:pPr>
            <a:r>
              <a:rPr lang="en-CA"/>
              <a:t>Smart Goal </a:t>
            </a:r>
          </a:p>
        </p:txBody>
      </p:sp>
      <p:pic>
        <p:nvPicPr>
          <p:cNvPr id="7" name="Picture 6" descr="A blue and green circular design&#10;&#10;Description automatically generated">
            <a:extLst>
              <a:ext uri="{FF2B5EF4-FFF2-40B4-BE49-F238E27FC236}">
                <a16:creationId xmlns:a16="http://schemas.microsoft.com/office/drawing/2014/main" id="{17C87C2A-21A0-C1F4-1798-4A9BDF3165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0405" y="1123430"/>
            <a:ext cx="4973188" cy="4611140"/>
          </a:xfrm>
          <a:prstGeom prst="rect">
            <a:avLst/>
          </a:prstGeom>
        </p:spPr>
      </p:pic>
    </p:spTree>
    <p:extLst>
      <p:ext uri="{BB962C8B-B14F-4D97-AF65-F5344CB8AC3E}">
        <p14:creationId xmlns:p14="http://schemas.microsoft.com/office/powerpoint/2010/main" val="2814183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13" name="Picture 12" descr="A winding river in a valley&#10;&#10;Description automatically generated">
            <a:extLst>
              <a:ext uri="{FF2B5EF4-FFF2-40B4-BE49-F238E27FC236}">
                <a16:creationId xmlns:a16="http://schemas.microsoft.com/office/drawing/2014/main" id="{2DBF4F7B-1FEC-1287-016F-3ED95586D13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9144000" cy="6858000"/>
          </a:xfrm>
          <a:prstGeom prst="rect">
            <a:avLst/>
          </a:prstGeom>
        </p:spPr>
      </p:pic>
      <p:sp>
        <p:nvSpPr>
          <p:cNvPr id="14" name="TextBox 13">
            <a:extLst>
              <a:ext uri="{FF2B5EF4-FFF2-40B4-BE49-F238E27FC236}">
                <a16:creationId xmlns:a16="http://schemas.microsoft.com/office/drawing/2014/main" id="{DD9BE362-54A8-F259-6F63-0D4B2C4E0655}"/>
              </a:ext>
            </a:extLst>
          </p:cNvPr>
          <p:cNvSpPr txBox="1"/>
          <p:nvPr/>
        </p:nvSpPr>
        <p:spPr>
          <a:xfrm>
            <a:off x="211015" y="6486430"/>
            <a:ext cx="12192000" cy="230832"/>
          </a:xfrm>
          <a:prstGeom prst="rect">
            <a:avLst/>
          </a:prstGeom>
          <a:noFill/>
        </p:spPr>
        <p:txBody>
          <a:bodyPr wrap="square" rtlCol="0">
            <a:spAutoFit/>
          </a:bodyPr>
          <a:lstStyle/>
          <a:p>
            <a:r>
              <a:rPr lang="en-CA" sz="900" dirty="0">
                <a:hlinkClick r:id="rId4" tooltip="https://divisbyzero.com/2009/11/26/the-geometry-of-meandering-rivers/"/>
              </a:rPr>
              <a:t>This Photo</a:t>
            </a:r>
            <a:r>
              <a:rPr lang="en-CA" sz="900" dirty="0"/>
              <a:t> by Unknown Author is licensed under </a:t>
            </a:r>
            <a:r>
              <a:rPr lang="en-CA" sz="900" dirty="0">
                <a:hlinkClick r:id="rId5" tooltip="https://creativecommons.org/licenses/by-nc-nd/3.0/"/>
              </a:rPr>
              <a:t>CC BY-NC-ND</a:t>
            </a:r>
            <a:endParaRPr lang="en-CA" sz="900" dirty="0"/>
          </a:p>
        </p:txBody>
      </p:sp>
    </p:spTree>
    <p:extLst>
      <p:ext uri="{BB962C8B-B14F-4D97-AF65-F5344CB8AC3E}">
        <p14:creationId xmlns:p14="http://schemas.microsoft.com/office/powerpoint/2010/main" val="3101395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0"/>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104325"/>
            <a:ext cx="6311998" cy="464934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A worry you have about the community project (use solution-focused strategies) </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a skill you bring to the community project</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a way you think you can support the whole group or particular group members during the project next week</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one thing you especially want to get our of doing the community project</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36823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B51D71-445C-1763-17CB-FF99810B1044}"/>
              </a:ext>
            </a:extLst>
          </p:cNvPr>
          <p:cNvSpPr/>
          <p:nvPr/>
        </p:nvSpPr>
        <p:spPr>
          <a:xfrm>
            <a:off x="0" y="1487999"/>
            <a:ext cx="4477601" cy="440567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DDAF7FD5-06C5-71C6-1C2F-961FB77766B1}"/>
              </a:ext>
            </a:extLst>
          </p:cNvPr>
          <p:cNvSpPr>
            <a:spLocks noGrp="1"/>
          </p:cNvSpPr>
          <p:nvPr>
            <p:ph type="title"/>
          </p:nvPr>
        </p:nvSpPr>
        <p:spPr>
          <a:xfrm>
            <a:off x="3420765" y="162437"/>
            <a:ext cx="5350468" cy="1325563"/>
          </a:xfrm>
        </p:spPr>
        <p:txBody>
          <a:bodyPr/>
          <a:lstStyle/>
          <a:p>
            <a:pPr marL="571500" indent="-571500" algn="ctr">
              <a:buBlip>
                <a:blip r:embed="rId3"/>
              </a:buBlip>
            </a:pPr>
            <a:r>
              <a:rPr lang="en-CA" dirty="0"/>
              <a:t>Sharing Circle</a:t>
            </a:r>
          </a:p>
        </p:txBody>
      </p:sp>
      <p:sp>
        <p:nvSpPr>
          <p:cNvPr id="3" name="Content Placeholder 2">
            <a:extLst>
              <a:ext uri="{FF2B5EF4-FFF2-40B4-BE49-F238E27FC236}">
                <a16:creationId xmlns:a16="http://schemas.microsoft.com/office/drawing/2014/main" id="{17A3AA3F-C1C8-5D15-709D-D977EFD36F0F}"/>
              </a:ext>
            </a:extLst>
          </p:cNvPr>
          <p:cNvSpPr>
            <a:spLocks noGrp="1"/>
          </p:cNvSpPr>
          <p:nvPr>
            <p:ph sz="half" idx="1"/>
          </p:nvPr>
        </p:nvSpPr>
        <p:spPr>
          <a:xfrm>
            <a:off x="4477601" y="1542341"/>
            <a:ext cx="7714399" cy="4351338"/>
          </a:xfrm>
        </p:spPr>
        <p:txBody>
          <a:bodyPr>
            <a:normAutofit fontScale="92500" lnSpcReduction="10000"/>
          </a:bodyPr>
          <a:lstStyle/>
          <a:p>
            <a:pPr marL="0" indent="0">
              <a:spcAft>
                <a:spcPts val="600"/>
              </a:spcAft>
              <a:buNone/>
            </a:pPr>
            <a:r>
              <a:rPr lang="en-CA" dirty="0"/>
              <a:t>What is something from this week that you feel particularly good about? It could be:</a:t>
            </a:r>
          </a:p>
          <a:p>
            <a:pPr lvl="1">
              <a:spcAft>
                <a:spcPts val="600"/>
              </a:spcAft>
            </a:pPr>
            <a:r>
              <a:rPr lang="en-CA" dirty="0"/>
              <a:t>Something you’re really excited about doing as part of the community project</a:t>
            </a:r>
          </a:p>
          <a:p>
            <a:pPr lvl="1">
              <a:spcAft>
                <a:spcPts val="600"/>
              </a:spcAft>
            </a:pPr>
            <a:r>
              <a:rPr lang="en-CA" dirty="0"/>
              <a:t>A strength that you have that has been affirmed for you</a:t>
            </a:r>
          </a:p>
          <a:p>
            <a:pPr lvl="1">
              <a:spcAft>
                <a:spcPts val="600"/>
              </a:spcAft>
            </a:pPr>
            <a:r>
              <a:rPr lang="en-CA" dirty="0"/>
              <a:t>An activity that was impactful that you really enjoyed?</a:t>
            </a:r>
          </a:p>
          <a:p>
            <a:pPr lvl="1">
              <a:spcAft>
                <a:spcPts val="600"/>
              </a:spcAft>
            </a:pPr>
            <a:r>
              <a:rPr lang="en-CA" dirty="0"/>
              <a:t>A person in the group who helped you</a:t>
            </a:r>
          </a:p>
          <a:p>
            <a:pPr lvl="1">
              <a:spcAft>
                <a:spcPts val="600"/>
              </a:spcAft>
            </a:pPr>
            <a:r>
              <a:rPr lang="en-CA" dirty="0"/>
              <a:t>Something you’ve overcome or a choice you made that feels like it moved you closer to your preferred future</a:t>
            </a:r>
          </a:p>
        </p:txBody>
      </p:sp>
      <p:pic>
        <p:nvPicPr>
          <p:cNvPr id="1028" name="Picture 4" descr="82 Awesome Gratitude Quotes to Inspire an Attitude of Gratitude">
            <a:extLst>
              <a:ext uri="{FF2B5EF4-FFF2-40B4-BE49-F238E27FC236}">
                <a16:creationId xmlns:a16="http://schemas.microsoft.com/office/drawing/2014/main" id="{ED163D24-52FE-EFBF-1DC1-006D421B75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148" y="1831351"/>
            <a:ext cx="3773317" cy="37733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2271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9A86CD-ABBF-6757-FD8E-42CEDD9E1E60}"/>
              </a:ext>
            </a:extLst>
          </p:cNvPr>
          <p:cNvPicPr>
            <a:picLocks noChangeAspect="1"/>
          </p:cNvPicPr>
          <p:nvPr/>
        </p:nvPicPr>
        <p:blipFill>
          <a:blip r:embed="rId3">
            <a:alphaModFix amt="30000"/>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0" y="1"/>
            <a:ext cx="12192000" cy="8145194"/>
          </a:xfrm>
          <a:prstGeom prst="rect">
            <a:avLst/>
          </a:prstGeom>
        </p:spPr>
      </p:pic>
      <p:sp>
        <p:nvSpPr>
          <p:cNvPr id="2" name="Title 1">
            <a:extLst>
              <a:ext uri="{FF2B5EF4-FFF2-40B4-BE49-F238E27FC236}">
                <a16:creationId xmlns:a16="http://schemas.microsoft.com/office/drawing/2014/main" id="{6C3C7B0C-F5F5-DCD1-EBBC-6519F27F0842}"/>
              </a:ext>
            </a:extLst>
          </p:cNvPr>
          <p:cNvSpPr>
            <a:spLocks noGrp="1"/>
          </p:cNvSpPr>
          <p:nvPr>
            <p:ph type="title"/>
          </p:nvPr>
        </p:nvSpPr>
        <p:spPr>
          <a:xfrm>
            <a:off x="696516" y="533183"/>
            <a:ext cx="10798968" cy="2097476"/>
          </a:xfrm>
        </p:spPr>
        <p:txBody>
          <a:bodyPr>
            <a:normAutofit/>
          </a:bodyPr>
          <a:lstStyle/>
          <a:p>
            <a:pPr algn="ctr"/>
            <a:r>
              <a:rPr lang="en-CA" sz="6000" dirty="0"/>
              <a:t>Community Project Week!! </a:t>
            </a:r>
          </a:p>
        </p:txBody>
      </p:sp>
    </p:spTree>
    <p:extLst>
      <p:ext uri="{BB962C8B-B14F-4D97-AF65-F5344CB8AC3E}">
        <p14:creationId xmlns:p14="http://schemas.microsoft.com/office/powerpoint/2010/main" val="39073761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228282"/>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553845"/>
            <a:ext cx="6311998" cy="464934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about the project or a project task that you are undertaking</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the strategies that you hope to use or the skills/learning you hope to get from today</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that you will access in order to complete your tasks</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to achieve during the day</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4635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546-7F1D-EC54-8F03-2290724EEA8D}"/>
              </a:ext>
            </a:extLst>
          </p:cNvPr>
          <p:cNvSpPr>
            <a:spLocks noGrp="1"/>
          </p:cNvSpPr>
          <p:nvPr>
            <p:ph type="title"/>
          </p:nvPr>
        </p:nvSpPr>
        <p:spPr/>
        <p:txBody>
          <a:bodyPr/>
          <a:lstStyle/>
          <a:p>
            <a:pPr marL="571500" indent="-571500">
              <a:buBlip>
                <a:blip r:embed="rId3"/>
              </a:buBlip>
            </a:pPr>
            <a:r>
              <a:rPr lang="en-CA" dirty="0"/>
              <a:t>Pride Stories</a:t>
            </a:r>
          </a:p>
        </p:txBody>
      </p:sp>
      <p:sp>
        <p:nvSpPr>
          <p:cNvPr id="3" name="Content Placeholder 2">
            <a:extLst>
              <a:ext uri="{FF2B5EF4-FFF2-40B4-BE49-F238E27FC236}">
                <a16:creationId xmlns:a16="http://schemas.microsoft.com/office/drawing/2014/main" id="{CE397756-69CD-012C-CC28-C1C2511174CB}"/>
              </a:ext>
            </a:extLst>
          </p:cNvPr>
          <p:cNvSpPr>
            <a:spLocks noGrp="1"/>
          </p:cNvSpPr>
          <p:nvPr>
            <p:ph idx="1"/>
          </p:nvPr>
        </p:nvSpPr>
        <p:spPr>
          <a:xfrm>
            <a:off x="838200" y="2027688"/>
            <a:ext cx="5079610" cy="3289227"/>
          </a:xfrm>
        </p:spPr>
        <p:txBody>
          <a:bodyPr/>
          <a:lstStyle/>
          <a:p>
            <a:pPr marL="0" indent="0">
              <a:spcAft>
                <a:spcPts val="1200"/>
              </a:spcAft>
              <a:buNone/>
            </a:pPr>
            <a:r>
              <a:rPr lang="en-CA" dirty="0"/>
              <a:t>Take a moment to reflect on and share:</a:t>
            </a:r>
          </a:p>
          <a:p>
            <a:pPr lvl="1">
              <a:spcAft>
                <a:spcPts val="1200"/>
              </a:spcAft>
            </a:pPr>
            <a:r>
              <a:rPr lang="en-CA" dirty="0"/>
              <a:t>One thing that happened today that you are excited about, you thought went well, or you are proud of</a:t>
            </a:r>
          </a:p>
          <a:p>
            <a:pPr lvl="1">
              <a:spcAft>
                <a:spcPts val="1200"/>
              </a:spcAft>
            </a:pPr>
            <a:r>
              <a:rPr lang="en-CA" dirty="0"/>
              <a:t>One thing you learned today</a:t>
            </a:r>
          </a:p>
        </p:txBody>
      </p:sp>
      <p:pic>
        <p:nvPicPr>
          <p:cNvPr id="3074" name="Picture 2" descr="Quote by Unknown: &quot;Don't wait until you reach ...&quot;">
            <a:extLst>
              <a:ext uri="{FF2B5EF4-FFF2-40B4-BE49-F238E27FC236}">
                <a16:creationId xmlns:a16="http://schemas.microsoft.com/office/drawing/2014/main" id="{CFD4A45C-FEA7-8A0B-A29A-205CEB41039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317" r="8017" b="17744"/>
          <a:stretch/>
        </p:blipFill>
        <p:spPr bwMode="auto">
          <a:xfrm>
            <a:off x="6527409" y="1690688"/>
            <a:ext cx="4093698" cy="40733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2529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C546-7F1D-EC54-8F03-2290724EEA8D}"/>
              </a:ext>
            </a:extLst>
          </p:cNvPr>
          <p:cNvSpPr>
            <a:spLocks noGrp="1"/>
          </p:cNvSpPr>
          <p:nvPr>
            <p:ph type="title"/>
          </p:nvPr>
        </p:nvSpPr>
        <p:spPr>
          <a:xfrm>
            <a:off x="516988" y="576141"/>
            <a:ext cx="6561406" cy="1325563"/>
          </a:xfrm>
        </p:spPr>
        <p:txBody>
          <a:bodyPr>
            <a:normAutofit fontScale="90000"/>
          </a:bodyPr>
          <a:lstStyle/>
          <a:p>
            <a:pPr marL="571500" indent="-571500">
              <a:buBlip>
                <a:blip r:embed="rId3"/>
              </a:buBlip>
            </a:pPr>
            <a:r>
              <a:rPr lang="en-CA" dirty="0"/>
              <a:t>End of Community Project Pride Stories</a:t>
            </a:r>
          </a:p>
        </p:txBody>
      </p:sp>
      <p:sp>
        <p:nvSpPr>
          <p:cNvPr id="3" name="Content Placeholder 2">
            <a:extLst>
              <a:ext uri="{FF2B5EF4-FFF2-40B4-BE49-F238E27FC236}">
                <a16:creationId xmlns:a16="http://schemas.microsoft.com/office/drawing/2014/main" id="{CE397756-69CD-012C-CC28-C1C2511174CB}"/>
              </a:ext>
            </a:extLst>
          </p:cNvPr>
          <p:cNvSpPr>
            <a:spLocks noGrp="1"/>
          </p:cNvSpPr>
          <p:nvPr>
            <p:ph idx="1"/>
          </p:nvPr>
        </p:nvSpPr>
        <p:spPr>
          <a:xfrm>
            <a:off x="838200" y="2252761"/>
            <a:ext cx="5918982" cy="3233639"/>
          </a:xfrm>
        </p:spPr>
        <p:txBody>
          <a:bodyPr>
            <a:normAutofit/>
          </a:bodyPr>
          <a:lstStyle/>
          <a:p>
            <a:pPr marL="0" indent="0">
              <a:spcAft>
                <a:spcPts val="1200"/>
              </a:spcAft>
              <a:buNone/>
            </a:pPr>
            <a:r>
              <a:rPr lang="en-CA" dirty="0"/>
              <a:t>Take a moment to reflect on and share:</a:t>
            </a:r>
          </a:p>
          <a:p>
            <a:pPr lvl="1">
              <a:spcAft>
                <a:spcPts val="1200"/>
              </a:spcAft>
            </a:pPr>
            <a:r>
              <a:rPr lang="en-CA" dirty="0"/>
              <a:t>What are you most proud of that you accomplished this week?</a:t>
            </a:r>
          </a:p>
          <a:p>
            <a:pPr lvl="1">
              <a:spcAft>
                <a:spcPts val="1200"/>
              </a:spcAft>
            </a:pPr>
            <a:r>
              <a:rPr lang="en-CA" dirty="0"/>
              <a:t>Anything else you want to share about this week!</a:t>
            </a:r>
          </a:p>
        </p:txBody>
      </p:sp>
      <p:pic>
        <p:nvPicPr>
          <p:cNvPr id="5124" name="Picture 4">
            <a:extLst>
              <a:ext uri="{FF2B5EF4-FFF2-40B4-BE49-F238E27FC236}">
                <a16:creationId xmlns:a16="http://schemas.microsoft.com/office/drawing/2014/main" id="{22CA45CF-1A45-E308-64AC-666F116DC8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6443" y="0"/>
            <a:ext cx="489555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2904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366971" y="228282"/>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366971" y="1553845"/>
            <a:ext cx="6311998" cy="464934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about the community project now that it is complete</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the strategies you used or the skills/learning you developed</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the supports and allies that you accessed during the project</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is a result of the project or what they hope is another project that happens as a result of the project</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77522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6B274-35D3-32D4-AD19-F0E3CACBA02D}"/>
              </a:ext>
            </a:extLst>
          </p:cNvPr>
          <p:cNvSpPr>
            <a:spLocks noGrp="1"/>
          </p:cNvSpPr>
          <p:nvPr>
            <p:ph type="title"/>
          </p:nvPr>
        </p:nvSpPr>
        <p:spPr>
          <a:xfrm>
            <a:off x="188213" y="576775"/>
            <a:ext cx="11815570" cy="1325563"/>
          </a:xfrm>
        </p:spPr>
        <p:txBody>
          <a:bodyPr/>
          <a:lstStyle/>
          <a:p>
            <a:pPr marL="571500" indent="-571500">
              <a:buBlip>
                <a:blip r:embed="rId3"/>
              </a:buBlip>
            </a:pPr>
            <a:r>
              <a:rPr lang="en-CA" dirty="0"/>
              <a:t>My SELF After the Community Project</a:t>
            </a:r>
          </a:p>
        </p:txBody>
      </p:sp>
      <p:sp>
        <p:nvSpPr>
          <p:cNvPr id="3" name="TextBox 2">
            <a:extLst>
              <a:ext uri="{FF2B5EF4-FFF2-40B4-BE49-F238E27FC236}">
                <a16:creationId xmlns:a16="http://schemas.microsoft.com/office/drawing/2014/main" id="{55401770-ECB3-D3A0-4FC6-EEACAE4C8A22}"/>
              </a:ext>
            </a:extLst>
          </p:cNvPr>
          <p:cNvSpPr txBox="1"/>
          <p:nvPr/>
        </p:nvSpPr>
        <p:spPr>
          <a:xfrm>
            <a:off x="532226" y="1902338"/>
            <a:ext cx="11127545" cy="861774"/>
          </a:xfrm>
          <a:prstGeom prst="rect">
            <a:avLst/>
          </a:prstGeom>
          <a:noFill/>
        </p:spPr>
        <p:txBody>
          <a:bodyPr wrap="square" rtlCol="0">
            <a:spAutoFit/>
          </a:bodyPr>
          <a:lstStyle/>
          <a:p>
            <a:pPr marL="742950" lvl="1" indent="-285750">
              <a:spcAft>
                <a:spcPts val="1200"/>
              </a:spcAft>
              <a:buBlip>
                <a:blip r:embed="rId4"/>
              </a:buBlip>
            </a:pPr>
            <a:r>
              <a:rPr lang="en-CA" sz="2000" dirty="0"/>
              <a:t>What is one things that has changed for you since completing the project</a:t>
            </a:r>
          </a:p>
          <a:p>
            <a:pPr marL="742950" lvl="1" indent="-285750">
              <a:spcAft>
                <a:spcPts val="1200"/>
              </a:spcAft>
              <a:buBlip>
                <a:blip r:embed="rId4"/>
              </a:buBlip>
            </a:pPr>
            <a:r>
              <a:rPr lang="en-CA" sz="2000" dirty="0"/>
              <a:t>What is one thing you feel good about contributing to the project?</a:t>
            </a:r>
          </a:p>
        </p:txBody>
      </p:sp>
    </p:spTree>
    <p:extLst>
      <p:ext uri="{BB962C8B-B14F-4D97-AF65-F5344CB8AC3E}">
        <p14:creationId xmlns:p14="http://schemas.microsoft.com/office/powerpoint/2010/main" val="3661449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8111DD-E008-37B7-0004-AC9441D79EC1}"/>
              </a:ext>
            </a:extLst>
          </p:cNvPr>
          <p:cNvSpPr>
            <a:spLocks noGrp="1"/>
          </p:cNvSpPr>
          <p:nvPr>
            <p:ph type="body" sz="quarter" idx="10"/>
          </p:nvPr>
        </p:nvSpPr>
        <p:spPr/>
        <p:txBody>
          <a:bodyPr/>
          <a:lstStyle/>
          <a:p>
            <a:pPr lvl="1"/>
            <a:r>
              <a:rPr lang="en-US" dirty="0"/>
              <a:t>What is a key change or addition you've made to your action plan that happened as a result of your participation in the community project? </a:t>
            </a:r>
          </a:p>
          <a:p>
            <a:endParaRPr lang="en-US" dirty="0"/>
          </a:p>
          <a:p>
            <a:pPr lvl="1"/>
            <a:r>
              <a:rPr lang="en-US" dirty="0"/>
              <a:t>How do you feel about taking the first step of your action plan? Are you excited? Nervous? Worried?</a:t>
            </a:r>
          </a:p>
          <a:p>
            <a:endParaRPr lang="en-CA" dirty="0"/>
          </a:p>
        </p:txBody>
      </p:sp>
      <p:sp>
        <p:nvSpPr>
          <p:cNvPr id="3" name="Title 2">
            <a:extLst>
              <a:ext uri="{FF2B5EF4-FFF2-40B4-BE49-F238E27FC236}">
                <a16:creationId xmlns:a16="http://schemas.microsoft.com/office/drawing/2014/main" id="{51A302F2-C5BC-F89F-290B-D5CFAD7CDC0F}"/>
              </a:ext>
            </a:extLst>
          </p:cNvPr>
          <p:cNvSpPr>
            <a:spLocks noGrp="1"/>
          </p:cNvSpPr>
          <p:nvPr>
            <p:ph type="title"/>
          </p:nvPr>
        </p:nvSpPr>
        <p:spPr/>
        <p:txBody>
          <a:bodyPr/>
          <a:lstStyle/>
          <a:p>
            <a:pPr marL="571500" indent="-571500">
              <a:buBlip>
                <a:blip r:embed="rId3"/>
              </a:buBlip>
            </a:pPr>
            <a:r>
              <a:rPr lang="en-CA" dirty="0"/>
              <a:t>Action Plan - Reworked</a:t>
            </a:r>
          </a:p>
        </p:txBody>
      </p:sp>
    </p:spTree>
    <p:extLst>
      <p:ext uri="{BB962C8B-B14F-4D97-AF65-F5344CB8AC3E}">
        <p14:creationId xmlns:p14="http://schemas.microsoft.com/office/powerpoint/2010/main" val="1370290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366971" y="228282"/>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366971" y="1553845"/>
            <a:ext cx="6311998" cy="464934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dirty="0">
                <a:ea typeface="+mn-lt"/>
                <a:cs typeface="+mn-lt"/>
              </a:rPr>
              <a:t>about getting started on your action plan</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dirty="0"/>
              <a:t>the strategies you hope to use or the skills/learning you hope to build that will support you in getting started</a:t>
            </a:r>
          </a:p>
          <a:p>
            <a:pPr marL="0" indent="0">
              <a:buNone/>
            </a:pPr>
            <a:endParaRPr lang="en-US" sz="2800" dirty="0"/>
          </a:p>
          <a:p>
            <a:pPr marL="0" indent="0">
              <a:buNone/>
            </a:pPr>
            <a:r>
              <a:rPr lang="en-US" sz="2800" b="1" dirty="0">
                <a:solidFill>
                  <a:srgbClr val="F5E908"/>
                </a:solidFill>
              </a:rPr>
              <a:t>Yellow</a:t>
            </a:r>
            <a:r>
              <a:rPr lang="en-US" sz="2800" b="1" dirty="0"/>
              <a:t> = supports / allies – </a:t>
            </a:r>
            <a:r>
              <a:rPr lang="en-US" sz="2800" dirty="0"/>
              <a:t> the supports and allies that will encourage you to get moving</a:t>
            </a:r>
            <a:endParaRPr lang="en-US" sz="2800" dirty="0">
              <a:cs typeface="Calibri"/>
            </a:endParaRPr>
          </a:p>
          <a:p>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to achieve in the next two weeks</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65764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F10E119-23EC-7506-1B48-884620807D22}"/>
              </a:ext>
            </a:extLst>
          </p:cNvPr>
          <p:cNvSpPr/>
          <p:nvPr/>
        </p:nvSpPr>
        <p:spPr>
          <a:xfrm>
            <a:off x="3657600" y="1863189"/>
            <a:ext cx="1491175" cy="44391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CA"/>
          </a:p>
        </p:txBody>
      </p:sp>
      <p:pic>
        <p:nvPicPr>
          <p:cNvPr id="8" name="Picture 8">
            <a:extLst>
              <a:ext uri="{FF2B5EF4-FFF2-40B4-BE49-F238E27FC236}">
                <a16:creationId xmlns:a16="http://schemas.microsoft.com/office/drawing/2014/main" id="{1BB50750-96E2-4220-95A1-7C1D4B2CCADF}"/>
              </a:ext>
            </a:extLst>
          </p:cNvPr>
          <p:cNvPicPr>
            <a:picLocks noGrp="1" noChangeAspect="1"/>
          </p:cNvPicPr>
          <p:nvPr>
            <p:ph sz="half" idx="1"/>
          </p:nvPr>
        </p:nvPicPr>
        <p:blipFill>
          <a:blip r:embed="rId3">
            <a:alphaModFix amt="50000"/>
          </a:blip>
          <a:stretch>
            <a:fillRect/>
          </a:stretch>
        </p:blipFill>
        <p:spPr>
          <a:xfrm>
            <a:off x="4284" y="2621"/>
            <a:ext cx="12184900" cy="6855379"/>
          </a:xfrm>
        </p:spPr>
      </p:pic>
      <p:sp>
        <p:nvSpPr>
          <p:cNvPr id="2" name="Title 1">
            <a:extLst>
              <a:ext uri="{FF2B5EF4-FFF2-40B4-BE49-F238E27FC236}">
                <a16:creationId xmlns:a16="http://schemas.microsoft.com/office/drawing/2014/main" id="{E55FDFAB-5B57-478C-B2DF-D8C225F6E51A}"/>
              </a:ext>
            </a:extLst>
          </p:cNvPr>
          <p:cNvSpPr>
            <a:spLocks noGrp="1"/>
          </p:cNvSpPr>
          <p:nvPr>
            <p:ph type="title"/>
          </p:nvPr>
        </p:nvSpPr>
        <p:spPr>
          <a:xfrm>
            <a:off x="225524" y="214715"/>
            <a:ext cx="7174081" cy="1436380"/>
          </a:xfrm>
        </p:spPr>
        <p:txBody>
          <a:bodyPr>
            <a:normAutofit fontScale="90000"/>
          </a:bodyPr>
          <a:lstStyle/>
          <a:p>
            <a:pPr marL="571500" indent="-571500">
              <a:buBlip>
                <a:blip r:embed="rId4"/>
              </a:buBlip>
            </a:pPr>
            <a:r>
              <a:rPr lang="en-US" sz="4900" dirty="0"/>
              <a:t>How much fuel is taken up on launch?</a:t>
            </a:r>
            <a:r>
              <a:rPr lang="en-US" dirty="0">
                <a:solidFill>
                  <a:schemeClr val="bg1"/>
                </a:solidFill>
                <a:cs typeface="Calibri Light"/>
              </a:rPr>
              <a:t> </a:t>
            </a:r>
            <a:endParaRPr lang="en-US" dirty="0">
              <a:solidFill>
                <a:schemeClr val="bg1"/>
              </a:solidFill>
            </a:endParaRPr>
          </a:p>
        </p:txBody>
      </p:sp>
      <p:sp>
        <p:nvSpPr>
          <p:cNvPr id="7" name="Content Placeholder 6">
            <a:extLst>
              <a:ext uri="{FF2B5EF4-FFF2-40B4-BE49-F238E27FC236}">
                <a16:creationId xmlns:a16="http://schemas.microsoft.com/office/drawing/2014/main" id="{C5C0DC1F-62BE-4468-A4F0-5692E3A1A44A}"/>
              </a:ext>
            </a:extLst>
          </p:cNvPr>
          <p:cNvSpPr>
            <a:spLocks noGrp="1"/>
          </p:cNvSpPr>
          <p:nvPr>
            <p:ph sz="half" idx="2"/>
          </p:nvPr>
        </p:nvSpPr>
        <p:spPr>
          <a:xfrm>
            <a:off x="996901" y="1863189"/>
            <a:ext cx="5631325" cy="1777905"/>
          </a:xfrm>
        </p:spPr>
        <p:txBody>
          <a:bodyPr vert="horz" lIns="0" tIns="45720" rIns="0" bIns="45720" numCol="2" rtlCol="0" anchor="t">
            <a:normAutofit/>
          </a:bodyPr>
          <a:lstStyle/>
          <a:p>
            <a:pPr marL="514350" indent="-514350">
              <a:buFont typeface="+mj-lt"/>
              <a:buAutoNum type="alphaUcPeriod"/>
            </a:pPr>
            <a:r>
              <a:rPr lang="en-US" b="1" dirty="0">
                <a:cs typeface="Calibri"/>
              </a:rPr>
              <a:t>10%</a:t>
            </a:r>
          </a:p>
          <a:p>
            <a:pPr marL="514350" indent="-514350">
              <a:buFont typeface="+mj-lt"/>
              <a:buAutoNum type="alphaUcPeriod"/>
            </a:pPr>
            <a:r>
              <a:rPr lang="en-US" b="1" dirty="0">
                <a:cs typeface="Calibri"/>
              </a:rPr>
              <a:t>20%</a:t>
            </a:r>
          </a:p>
          <a:p>
            <a:pPr marL="514350" indent="-514350">
              <a:buFont typeface="+mj-lt"/>
              <a:buAutoNum type="alphaUcPeriod"/>
            </a:pPr>
            <a:r>
              <a:rPr lang="en-US" b="1" dirty="0">
                <a:cs typeface="Calibri"/>
              </a:rPr>
              <a:t>50%</a:t>
            </a:r>
          </a:p>
          <a:p>
            <a:pPr marL="514350" indent="-514350">
              <a:buFont typeface="+mj-lt"/>
              <a:buAutoNum type="alphaUcPeriod"/>
            </a:pPr>
            <a:r>
              <a:rPr lang="en-US" b="1" dirty="0">
                <a:cs typeface="Calibri"/>
              </a:rPr>
              <a:t>75%</a:t>
            </a:r>
          </a:p>
          <a:p>
            <a:pPr marL="514350" indent="-514350">
              <a:buFont typeface="+mj-lt"/>
              <a:buAutoNum type="alphaUcPeriod"/>
            </a:pPr>
            <a:r>
              <a:rPr lang="en-US" b="1" dirty="0">
                <a:cs typeface="Calibri"/>
              </a:rPr>
              <a:t>100%</a:t>
            </a:r>
          </a:p>
        </p:txBody>
      </p:sp>
    </p:spTree>
    <p:extLst>
      <p:ext uri="{BB962C8B-B14F-4D97-AF65-F5344CB8AC3E}">
        <p14:creationId xmlns:p14="http://schemas.microsoft.com/office/powerpoint/2010/main" val="1541042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D88C-0963-FE8C-8314-D8BF127BA502}"/>
              </a:ext>
            </a:extLst>
          </p:cNvPr>
          <p:cNvSpPr>
            <a:spLocks noGrp="1"/>
          </p:cNvSpPr>
          <p:nvPr>
            <p:ph type="title"/>
          </p:nvPr>
        </p:nvSpPr>
        <p:spPr>
          <a:xfrm>
            <a:off x="3417248" y="896815"/>
            <a:ext cx="7963516" cy="5064369"/>
          </a:xfrm>
        </p:spPr>
        <p:txBody>
          <a:bodyPr>
            <a:noAutofit/>
          </a:bodyPr>
          <a:lstStyle/>
          <a:p>
            <a:r>
              <a:rPr lang="en-US" sz="2800" b="1" i="1" dirty="0">
                <a:solidFill>
                  <a:srgbClr val="444868"/>
                </a:solidFill>
              </a:rPr>
              <a:t>“Somehow, I can’t believe that there are any heights that can’t be scaled by a person who knows the secrets of making dreams come true. This special secret, it seems to me, can be summarized in four C’s. They are curiosity, confidence, courage, and constancy, and the greatest of all is confidence. When you believe in a thing, believe in it all the way, implicitly and unquestionable.” </a:t>
            </a:r>
            <a:br>
              <a:rPr lang="en-US" sz="2800" b="1" i="1" dirty="0">
                <a:solidFill>
                  <a:srgbClr val="444868"/>
                </a:solidFill>
              </a:rPr>
            </a:br>
            <a:r>
              <a:rPr lang="en-US" sz="2800" b="1" i="1" dirty="0">
                <a:solidFill>
                  <a:srgbClr val="444868"/>
                </a:solidFill>
              </a:rPr>
              <a:t>					– </a:t>
            </a:r>
            <a:r>
              <a:rPr lang="en-US" sz="2800" b="1" dirty="0">
                <a:solidFill>
                  <a:srgbClr val="444868"/>
                </a:solidFill>
              </a:rPr>
              <a:t>Walt Disney </a:t>
            </a:r>
            <a:br>
              <a:rPr lang="en-US" sz="2800" b="1" dirty="0">
                <a:solidFill>
                  <a:srgbClr val="444868"/>
                </a:solidFill>
              </a:rPr>
            </a:br>
            <a:endParaRPr lang="en-CA" sz="2800" dirty="0"/>
          </a:p>
        </p:txBody>
      </p:sp>
    </p:spTree>
    <p:extLst>
      <p:ext uri="{BB962C8B-B14F-4D97-AF65-F5344CB8AC3E}">
        <p14:creationId xmlns:p14="http://schemas.microsoft.com/office/powerpoint/2010/main" val="12709353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A2102-747C-EFF7-0880-9B9296173A4F}"/>
              </a:ext>
            </a:extLst>
          </p:cNvPr>
          <p:cNvSpPr>
            <a:spLocks noGrp="1"/>
          </p:cNvSpPr>
          <p:nvPr>
            <p:ph type="title"/>
          </p:nvPr>
        </p:nvSpPr>
        <p:spPr/>
        <p:txBody>
          <a:bodyPr/>
          <a:lstStyle/>
          <a:p>
            <a:pPr marL="571500" indent="-571500">
              <a:buBlip>
                <a:blip r:embed="rId3"/>
              </a:buBlip>
            </a:pPr>
            <a:r>
              <a:rPr lang="en-CA" dirty="0"/>
              <a:t>4 C’s Defined</a:t>
            </a:r>
          </a:p>
        </p:txBody>
      </p:sp>
      <p:sp>
        <p:nvSpPr>
          <p:cNvPr id="3" name="Text Placeholder 2">
            <a:extLst>
              <a:ext uri="{FF2B5EF4-FFF2-40B4-BE49-F238E27FC236}">
                <a16:creationId xmlns:a16="http://schemas.microsoft.com/office/drawing/2014/main" id="{F717A34D-C9FF-21A8-8CE1-15CA9B827D7D}"/>
              </a:ext>
            </a:extLst>
          </p:cNvPr>
          <p:cNvSpPr>
            <a:spLocks noGrp="1"/>
          </p:cNvSpPr>
          <p:nvPr>
            <p:ph type="body" sz="quarter" idx="10"/>
          </p:nvPr>
        </p:nvSpPr>
        <p:spPr>
          <a:xfrm>
            <a:off x="602810" y="2187981"/>
            <a:ext cx="8414581" cy="4066498"/>
          </a:xfrm>
        </p:spPr>
        <p:txBody>
          <a:bodyPr>
            <a:normAutofit fontScale="92500" lnSpcReduction="10000"/>
          </a:bodyPr>
          <a:lstStyle/>
          <a:p>
            <a:pPr lvl="1"/>
            <a:r>
              <a:rPr lang="en-US" sz="2600" dirty="0"/>
              <a:t>Curiosity: a strong desire to know or learn something</a:t>
            </a:r>
          </a:p>
          <a:p>
            <a:pPr lvl="1"/>
            <a:endParaRPr lang="en-US" sz="2600" dirty="0"/>
          </a:p>
          <a:p>
            <a:pPr lvl="1"/>
            <a:r>
              <a:rPr lang="en-US" sz="2600" dirty="0"/>
              <a:t>Confidence: feeling of trust in your own abilities, qualities and judgement </a:t>
            </a:r>
          </a:p>
          <a:p>
            <a:pPr lvl="1"/>
            <a:endParaRPr lang="en-US" sz="2600" dirty="0"/>
          </a:p>
          <a:p>
            <a:pPr lvl="1"/>
            <a:r>
              <a:rPr lang="en-US" sz="2600" dirty="0"/>
              <a:t>Courage: mental or moral strength to venture, persevere, and withstand danger, dear or difficulty</a:t>
            </a:r>
          </a:p>
          <a:p>
            <a:pPr marL="457200" lvl="1" indent="0">
              <a:buNone/>
            </a:pPr>
            <a:endParaRPr lang="en-US" sz="2600" dirty="0"/>
          </a:p>
          <a:p>
            <a:pPr lvl="1"/>
            <a:r>
              <a:rPr lang="en-US" sz="2600" dirty="0"/>
              <a:t>Constancy: the quality of being faithful and dependable</a:t>
            </a:r>
          </a:p>
          <a:p>
            <a:pPr marL="0" indent="0">
              <a:buNone/>
            </a:pPr>
            <a:endParaRPr lang="en-CA" dirty="0"/>
          </a:p>
        </p:txBody>
      </p:sp>
    </p:spTree>
    <p:extLst>
      <p:ext uri="{BB962C8B-B14F-4D97-AF65-F5344CB8AC3E}">
        <p14:creationId xmlns:p14="http://schemas.microsoft.com/office/powerpoint/2010/main" val="10868402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110455" y="228282"/>
            <a:ext cx="6825030" cy="1325563"/>
          </a:xfrm>
        </p:spPr>
        <p:txBody>
          <a:bodyPr>
            <a:normAutofit fontScale="90000"/>
          </a:bodyPr>
          <a:lstStyle/>
          <a:p>
            <a:pPr marL="571500" indent="-571500">
              <a:buBlip>
                <a:blip r:embed="rId3"/>
              </a:buBlip>
            </a:pPr>
            <a:r>
              <a:rPr lang="en-CA" dirty="0"/>
              <a:t>The Last Twister Check In of Momentum</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366971" y="1553845"/>
            <a:ext cx="6311998" cy="4649348"/>
          </a:xfrm>
        </p:spPr>
        <p:txBody>
          <a:bodyPr>
            <a:normAutofit/>
          </a:bodyPr>
          <a:lstStyle/>
          <a:p>
            <a:pPr marL="0" indent="0">
              <a:buNone/>
            </a:pPr>
            <a:r>
              <a:rPr lang="en-US" sz="2000" b="1" dirty="0">
                <a:solidFill>
                  <a:srgbClr val="C53C3F"/>
                </a:solidFill>
                <a:ea typeface="+mn-lt"/>
                <a:cs typeface="+mn-lt"/>
              </a:rPr>
              <a:t>Red</a:t>
            </a:r>
            <a:r>
              <a:rPr lang="en-US" sz="2000" b="1" dirty="0">
                <a:ea typeface="+mn-lt"/>
                <a:cs typeface="+mn-lt"/>
              </a:rPr>
              <a:t> = challenges / worries – </a:t>
            </a:r>
            <a:r>
              <a:rPr lang="en-US" sz="2000" dirty="0">
                <a:ea typeface="+mn-lt"/>
                <a:cs typeface="+mn-lt"/>
              </a:rPr>
              <a:t>about the next steps as you transition to Momentum+</a:t>
            </a:r>
            <a:endParaRPr lang="en-US" sz="2000" dirty="0"/>
          </a:p>
          <a:p>
            <a:endParaRPr lang="en-US" sz="2000" b="1" dirty="0">
              <a:solidFill>
                <a:srgbClr val="7DAD38"/>
              </a:solidFill>
            </a:endParaRPr>
          </a:p>
          <a:p>
            <a:pPr marL="0" indent="0">
              <a:buNone/>
            </a:pPr>
            <a:r>
              <a:rPr lang="en-US" sz="2000" b="1" dirty="0">
                <a:solidFill>
                  <a:srgbClr val="7DAD38"/>
                </a:solidFill>
              </a:rPr>
              <a:t>Green</a:t>
            </a:r>
            <a:r>
              <a:rPr lang="en-US" sz="2000" b="1" dirty="0"/>
              <a:t> = change / learning – </a:t>
            </a:r>
            <a:r>
              <a:rPr lang="en-US" sz="2000" dirty="0"/>
              <a:t>the strategies you will use when you face a challenge</a:t>
            </a:r>
          </a:p>
          <a:p>
            <a:pPr marL="0" indent="0">
              <a:buNone/>
            </a:pPr>
            <a:endParaRPr lang="en-US" sz="2000" dirty="0"/>
          </a:p>
          <a:p>
            <a:pPr marL="0" indent="0">
              <a:buNone/>
            </a:pPr>
            <a:r>
              <a:rPr lang="en-US" sz="2000" b="1" dirty="0">
                <a:solidFill>
                  <a:srgbClr val="F5E908"/>
                </a:solidFill>
              </a:rPr>
              <a:t>Yellow</a:t>
            </a:r>
            <a:r>
              <a:rPr lang="en-US" sz="2000" b="1" dirty="0"/>
              <a:t> = supports / allies – </a:t>
            </a:r>
            <a:r>
              <a:rPr lang="en-US" sz="2000" dirty="0"/>
              <a:t> your motivators that will keep you moving</a:t>
            </a:r>
            <a:endParaRPr lang="en-US" sz="2000" dirty="0">
              <a:cs typeface="Calibri"/>
            </a:endParaRPr>
          </a:p>
          <a:p>
            <a:endParaRPr lang="en-US" sz="2000" b="1" dirty="0"/>
          </a:p>
          <a:p>
            <a:pPr marL="0" indent="0">
              <a:buNone/>
            </a:pPr>
            <a:r>
              <a:rPr lang="en-US" sz="2000" b="1" dirty="0">
                <a:solidFill>
                  <a:srgbClr val="447CBB"/>
                </a:solidFill>
              </a:rPr>
              <a:t>Blue</a:t>
            </a:r>
            <a:r>
              <a:rPr lang="en-US" sz="2000" b="1" dirty="0"/>
              <a:t> = blue sky thinking / hopes for the future - </a:t>
            </a:r>
            <a:r>
              <a:rPr lang="en-US" sz="2000" dirty="0"/>
              <a:t>your hopes for yourself and  the members of the group</a:t>
            </a:r>
            <a:endParaRPr lang="en-US" sz="20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91666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A3F9C48-C0B3-AA31-D615-70A0EC84BD76}"/>
              </a:ext>
            </a:extLst>
          </p:cNvPr>
          <p:cNvGraphicFramePr/>
          <p:nvPr/>
        </p:nvGraphicFramePr>
        <p:xfrm>
          <a:off x="120770" y="1984074"/>
          <a:ext cx="11899236" cy="487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30FFBAE3-1FF2-2DA8-3034-FD5CF19D785B}"/>
              </a:ext>
            </a:extLst>
          </p:cNvPr>
          <p:cNvSpPr>
            <a:spLocks noGrp="1"/>
          </p:cNvSpPr>
          <p:nvPr>
            <p:ph type="title"/>
          </p:nvPr>
        </p:nvSpPr>
        <p:spPr>
          <a:xfrm>
            <a:off x="350356" y="286603"/>
            <a:ext cx="11440064" cy="2208632"/>
          </a:xfrm>
        </p:spPr>
        <p:txBody>
          <a:bodyPr>
            <a:normAutofit fontScale="90000"/>
          </a:bodyPr>
          <a:lstStyle/>
          <a:p>
            <a:pPr marL="0" indent="0" algn="ctr"/>
            <a:r>
              <a:rPr lang="en-CA" b="1" dirty="0">
                <a:solidFill>
                  <a:schemeClr val="tx2"/>
                </a:solidFill>
              </a:rPr>
              <a:t>We will use our Power Boxes throughout all 3 modules of the IM&amp;M+ program.</a:t>
            </a:r>
            <a:br>
              <a:rPr lang="en-CA" b="1" dirty="0">
                <a:solidFill>
                  <a:schemeClr val="tx2"/>
                </a:solidFill>
              </a:rPr>
            </a:br>
            <a:endParaRPr lang="en-CA" dirty="0">
              <a:solidFill>
                <a:schemeClr val="tx2"/>
              </a:solidFill>
            </a:endParaRPr>
          </a:p>
        </p:txBody>
      </p:sp>
    </p:spTree>
    <p:extLst>
      <p:ext uri="{BB962C8B-B14F-4D97-AF65-F5344CB8AC3E}">
        <p14:creationId xmlns:p14="http://schemas.microsoft.com/office/powerpoint/2010/main" val="1290543147"/>
      </p:ext>
    </p:extLst>
  </p:cSld>
  <p:clrMapOvr>
    <a:masterClrMapping/>
  </p:clrMapOvr>
</p:sld>
</file>

<file path=ppt/theme/theme1.xml><?xml version="1.0" encoding="utf-8"?>
<a:theme xmlns:a="http://schemas.openxmlformats.org/drawingml/2006/main" name="Office Theme">
  <a:themeElements>
    <a:clrScheme name="In Motion &amp; Momentum+">
      <a:dk1>
        <a:srgbClr val="232B5A"/>
      </a:dk1>
      <a:lt1>
        <a:sysClr val="window" lastClr="FFFFFF"/>
      </a:lt1>
      <a:dk2>
        <a:srgbClr val="232B5A"/>
      </a:dk2>
      <a:lt2>
        <a:srgbClr val="E7E6E6"/>
      </a:lt2>
      <a:accent1>
        <a:srgbClr val="0059A5"/>
      </a:accent1>
      <a:accent2>
        <a:srgbClr val="00A79D"/>
      </a:accent2>
      <a:accent3>
        <a:srgbClr val="597DBE"/>
      </a:accent3>
      <a:accent4>
        <a:srgbClr val="006F7F"/>
      </a:accent4>
      <a:accent5>
        <a:srgbClr val="0F4C8B"/>
      </a:accent5>
      <a:accent6>
        <a:srgbClr val="007C79"/>
      </a:accent6>
      <a:hlink>
        <a:srgbClr val="0F4C8B"/>
      </a:hlink>
      <a:folHlink>
        <a:srgbClr val="0F4C8B"/>
      </a:folHlink>
    </a:clrScheme>
    <a:fontScheme name="IM&amp;M+ Fonts">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DF815E6C-4292-49DB-94AB-B48D0B1F2981}" vid="{8EFE1629-DE2D-407D-81CF-6B871073DF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8BF222AB15148806E1153C7FD6839" ma:contentTypeVersion="17" ma:contentTypeDescription="Create a new document." ma:contentTypeScope="" ma:versionID="1a3867d0750a26f2b8bbc56ebd21c6a3">
  <xsd:schema xmlns:xsd="http://www.w3.org/2001/XMLSchema" xmlns:xs="http://www.w3.org/2001/XMLSchema" xmlns:p="http://schemas.microsoft.com/office/2006/metadata/properties" xmlns:ns2="389f26de-0d37-4e79-8c42-5898fa76b2c6" xmlns:ns3="3d178a15-bf37-4124-aa0d-b1292c9d26b9" targetNamespace="http://schemas.microsoft.com/office/2006/metadata/properties" ma:root="true" ma:fieldsID="a2f721fdc9d199421843b5fdfb03c336" ns2:_="" ns3:_="">
    <xsd:import namespace="389f26de-0d37-4e79-8c42-5898fa76b2c6"/>
    <xsd:import namespace="3d178a15-bf37-4124-aa0d-b1292c9d26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9f26de-0d37-4e79-8c42-5898fa76b2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0a5b405-0a0e-4636-9da2-1486f19a24e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178a15-bf37-4124-aa0d-b1292c9d26b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92d4ca-b68c-42a3-a3fd-7402464f43e5}" ma:internalName="TaxCatchAll" ma:showField="CatchAllData" ma:web="3d178a15-bf37-4124-aa0d-b1292c9d2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3d178a15-bf37-4124-aa0d-b1292c9d26b9">
      <UserInfo>
        <DisplayName>CCDF Team Members</DisplayName>
        <AccountId>345</AccountId>
        <AccountType/>
      </UserInfo>
    </SharedWithUsers>
    <lcf76f155ced4ddcb4097134ff3c332f xmlns="389f26de-0d37-4e79-8c42-5898fa76b2c6">
      <Terms xmlns="http://schemas.microsoft.com/office/infopath/2007/PartnerControls"/>
    </lcf76f155ced4ddcb4097134ff3c332f>
    <TaxCatchAll xmlns="3d178a15-bf37-4124-aa0d-b1292c9d26b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A83C2A-FE90-4106-BD93-218DA4E334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9f26de-0d37-4e79-8c42-5898fa76b2c6"/>
    <ds:schemaRef ds:uri="3d178a15-bf37-4124-aa0d-b1292c9d26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3F91F47-6BB3-4877-A5F6-134EBC96CCCE}">
  <ds:schemaRefs>
    <ds:schemaRef ds:uri="http://schemas.microsoft.com/office/2006/metadata/properties"/>
    <ds:schemaRef ds:uri="http://schemas.microsoft.com/office/infopath/2007/PartnerControls"/>
    <ds:schemaRef ds:uri="3d178a15-bf37-4124-aa0d-b1292c9d26b9"/>
    <ds:schemaRef ds:uri="389f26de-0d37-4e79-8c42-5898fa76b2c6"/>
  </ds:schemaRefs>
</ds:datastoreItem>
</file>

<file path=customXml/itemProps3.xml><?xml version="1.0" encoding="utf-8"?>
<ds:datastoreItem xmlns:ds="http://schemas.openxmlformats.org/officeDocument/2006/customXml" ds:itemID="{19496223-622D-469D-A4D2-511F8AD9F6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IM&amp;M+_Branded_PowerPoint_Template</Template>
  <TotalTime>1595</TotalTime>
  <Words>4341</Words>
  <Application>Microsoft Office PowerPoint</Application>
  <PresentationFormat>Widescreen</PresentationFormat>
  <Paragraphs>406</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Welcome to Momentum</vt:lpstr>
      <vt:lpstr>Morning Routine</vt:lpstr>
      <vt:lpstr>Land Acknowledgement</vt:lpstr>
      <vt:lpstr>Twister Check In</vt:lpstr>
      <vt:lpstr>Momentum Themes</vt:lpstr>
      <vt:lpstr>Our Norms</vt:lpstr>
      <vt:lpstr>PowerPoint Presentation</vt:lpstr>
      <vt:lpstr>Twister Check In</vt:lpstr>
      <vt:lpstr>RESILIENCE </vt:lpstr>
      <vt:lpstr>PowerPoint Presentation</vt:lpstr>
      <vt:lpstr>For Love or Money</vt:lpstr>
      <vt:lpstr>Twister Check In</vt:lpstr>
      <vt:lpstr>PowerPoint Presentation</vt:lpstr>
      <vt:lpstr>PowerPoint Presentation</vt:lpstr>
      <vt:lpstr>Twister Check In</vt:lpstr>
      <vt:lpstr>PowerPoint Presentation</vt:lpstr>
      <vt:lpstr>PowerPoint Presentation</vt:lpstr>
      <vt:lpstr>PowerPoint Presentation</vt:lpstr>
      <vt:lpstr>Sharing Circle</vt:lpstr>
      <vt:lpstr>Community Observation</vt:lpstr>
      <vt:lpstr>Solution-Focused Strategies </vt:lpstr>
      <vt:lpstr>Coping Strategies in Other Situations</vt:lpstr>
      <vt:lpstr>Exception Finder Questions</vt:lpstr>
      <vt:lpstr>Description of Between Session Changes</vt:lpstr>
      <vt:lpstr>Miracle Question</vt:lpstr>
      <vt:lpstr>Twister Check In</vt:lpstr>
      <vt:lpstr>Stages of Group Development</vt:lpstr>
      <vt:lpstr>PowerPoint Presentation</vt:lpstr>
      <vt:lpstr>Twister Check In</vt:lpstr>
      <vt:lpstr>Qualities of a Leader – Quotes </vt:lpstr>
      <vt:lpstr>Smart Goal </vt:lpstr>
      <vt:lpstr>PowerPoint Presentation</vt:lpstr>
      <vt:lpstr>Twister Check In</vt:lpstr>
      <vt:lpstr>Sharing Circle</vt:lpstr>
      <vt:lpstr>Community Project Week!! </vt:lpstr>
      <vt:lpstr>Twister Check In</vt:lpstr>
      <vt:lpstr>Pride Stories</vt:lpstr>
      <vt:lpstr>End of Community Project Pride Stories</vt:lpstr>
      <vt:lpstr>Twister Check In</vt:lpstr>
      <vt:lpstr>My SELF After the Community Project</vt:lpstr>
      <vt:lpstr>Action Plan - Reworked</vt:lpstr>
      <vt:lpstr>Twister Check In</vt:lpstr>
      <vt:lpstr>How much fuel is taken up on launch? </vt:lpstr>
      <vt:lpstr>“Somehow, I can’t believe that there are any heights that can’t be scaled by a person who knows the secrets of making dreams come true. This special secret, it seems to me, can be summarized in four C’s. They are curiosity, confidence, courage, and constancy, and the greatest of all is confidence. When you believe in a thing, believe in it all the way, implicitly and unquestionable.”       – Walt Disney  </vt:lpstr>
      <vt:lpstr>4 C’s Defined</vt:lpstr>
      <vt:lpstr>The Last Twister Check In of Momentum</vt:lpstr>
      <vt:lpstr>We will use our Power Boxes throughout all 3 modules of the IM&amp;M+ program.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Momentum</dc:title>
  <dc:creator>Emily Worthen</dc:creator>
  <cp:lastModifiedBy>Emily Worthen</cp:lastModifiedBy>
  <cp:revision>2</cp:revision>
  <dcterms:created xsi:type="dcterms:W3CDTF">2023-07-19T13:16:12Z</dcterms:created>
  <dcterms:modified xsi:type="dcterms:W3CDTF">2023-08-08T10:00:41Z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0x0101005A28BF222AB15148806E1153C7FD6839</vt:lpwstr>
  </property>
</Properties>
</file>